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6" r:id="rId2"/>
  </p:sldMasterIdLst>
  <p:notesMasterIdLst>
    <p:notesMasterId r:id="rId42"/>
  </p:notesMasterIdLst>
  <p:sldIdLst>
    <p:sldId id="257" r:id="rId3"/>
    <p:sldId id="258" r:id="rId4"/>
    <p:sldId id="309" r:id="rId5"/>
    <p:sldId id="259" r:id="rId6"/>
    <p:sldId id="310" r:id="rId7"/>
    <p:sldId id="311" r:id="rId8"/>
    <p:sldId id="320" r:id="rId9"/>
    <p:sldId id="281" r:id="rId10"/>
    <p:sldId id="316" r:id="rId11"/>
    <p:sldId id="348" r:id="rId12"/>
    <p:sldId id="347" r:id="rId13"/>
    <p:sldId id="345" r:id="rId14"/>
    <p:sldId id="317" r:id="rId15"/>
    <p:sldId id="350" r:id="rId16"/>
    <p:sldId id="346" r:id="rId17"/>
    <p:sldId id="328" r:id="rId18"/>
    <p:sldId id="329" r:id="rId19"/>
    <p:sldId id="331" r:id="rId20"/>
    <p:sldId id="318" r:id="rId21"/>
    <p:sldId id="264" r:id="rId22"/>
    <p:sldId id="266" r:id="rId23"/>
    <p:sldId id="268" r:id="rId24"/>
    <p:sldId id="269" r:id="rId25"/>
    <p:sldId id="333" r:id="rId26"/>
    <p:sldId id="334" r:id="rId27"/>
    <p:sldId id="335" r:id="rId28"/>
    <p:sldId id="274" r:id="rId29"/>
    <p:sldId id="279" r:id="rId30"/>
    <p:sldId id="280" r:id="rId31"/>
    <p:sldId id="283" r:id="rId32"/>
    <p:sldId id="349" r:id="rId33"/>
    <p:sldId id="284" r:id="rId34"/>
    <p:sldId id="261" r:id="rId35"/>
    <p:sldId id="321" r:id="rId36"/>
    <p:sldId id="262" r:id="rId37"/>
    <p:sldId id="327" r:id="rId38"/>
    <p:sldId id="295" r:id="rId39"/>
    <p:sldId id="322" r:id="rId40"/>
    <p:sldId id="323" r:id="rId41"/>
  </p:sldIdLst>
  <p:sldSz cx="12192000" cy="6858000"/>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290238-6E1C-4CB0-B22F-08544463F22B}">
          <p14:sldIdLst>
            <p14:sldId id="257"/>
            <p14:sldId id="258"/>
          </p14:sldIdLst>
        </p14:section>
        <p14:section name="Environments" id="{BE1423DF-DA8A-4CBE-9B7A-2D4B30A32B83}">
          <p14:sldIdLst>
            <p14:sldId id="309"/>
            <p14:sldId id="259"/>
            <p14:sldId id="310"/>
            <p14:sldId id="311"/>
          </p14:sldIdLst>
        </p14:section>
        <p14:section name="Tools" id="{820FCAB9-A874-4F0F-968B-858BFECA09A2}">
          <p14:sldIdLst>
            <p14:sldId id="320"/>
            <p14:sldId id="281"/>
            <p14:sldId id="316"/>
            <p14:sldId id="348"/>
            <p14:sldId id="347"/>
            <p14:sldId id="345"/>
            <p14:sldId id="317"/>
            <p14:sldId id="350"/>
            <p14:sldId id="346"/>
          </p14:sldIdLst>
        </p14:section>
        <p14:section name=".NET" id="{BC2C7F52-65EA-4107-9F2F-B6187B48D9CD}">
          <p14:sldIdLst>
            <p14:sldId id="328"/>
            <p14:sldId id="329"/>
            <p14:sldId id="331"/>
            <p14:sldId id="318"/>
            <p14:sldId id="264"/>
          </p14:sldIdLst>
        </p14:section>
        <p14:section name="Java" id="{B6082988-7153-4DD9-AD2F-B33C11C99B64}">
          <p14:sldIdLst>
            <p14:sldId id="266"/>
            <p14:sldId id="268"/>
            <p14:sldId id="269"/>
            <p14:sldId id="333"/>
            <p14:sldId id="334"/>
            <p14:sldId id="335"/>
            <p14:sldId id="274"/>
          </p14:sldIdLst>
        </p14:section>
        <p14:section name="Node" id="{D0ECD572-E677-431F-8FE3-2CC76F57AC4B}">
          <p14:sldIdLst>
            <p14:sldId id="279"/>
            <p14:sldId id="280"/>
            <p14:sldId id="283"/>
            <p14:sldId id="349"/>
            <p14:sldId id="284"/>
            <p14:sldId id="261"/>
          </p14:sldIdLst>
        </p14:section>
        <p14:section name="Benefits" id="{DBF4C712-5910-4D23-92B5-FD4B2C5DF7F6}">
          <p14:sldIdLst>
            <p14:sldId id="321"/>
            <p14:sldId id="262"/>
            <p14:sldId id="327"/>
            <p14:sldId id="295"/>
            <p14:sldId id="322"/>
            <p14:sldId id="323"/>
          </p14:sldIdLst>
        </p14:section>
        <p14:section name="Other APIs" id="{A94A80B0-E586-4F7B-B33E-2DC157160D3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491" autoAdjust="0"/>
  </p:normalViewPr>
  <p:slideViewPr>
    <p:cSldViewPr snapToGrid="0" showGuides="1">
      <p:cViewPr varScale="1">
        <p:scale>
          <a:sx n="65" d="100"/>
          <a:sy n="65" d="100"/>
        </p:scale>
        <p:origin x="2232" y="66"/>
      </p:cViewPr>
      <p:guideLst>
        <p:guide orient="horz" pos="2160"/>
        <p:guide pos="3840"/>
      </p:guideLst>
    </p:cSldViewPr>
  </p:slideViewPr>
  <p:notesTextViewPr>
    <p:cViewPr>
      <p:scale>
        <a:sx n="1" d="1"/>
        <a:sy n="1" d="1"/>
      </p:scale>
      <p:origin x="0" y="0"/>
    </p:cViewPr>
  </p:notesTextViewPr>
  <p:sorterViewPr>
    <p:cViewPr varScale="1">
      <p:scale>
        <a:sx n="1" d="1"/>
        <a:sy n="1" d="1"/>
      </p:scale>
      <p:origin x="0" y="-85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BDAB7-D3A5-4E6D-B74B-66A110E68DE0}" type="datetimeFigureOut">
              <a:rPr lang="en-US" smtClean="0"/>
              <a:t>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E2CCDA-BB3F-4E64-97A2-0837FA521A9B}" type="slidenum">
              <a:rPr lang="en-US" smtClean="0"/>
              <a:t>‹#›</a:t>
            </a:fld>
            <a:endParaRPr lang="en-US"/>
          </a:p>
        </p:txBody>
      </p:sp>
    </p:spTree>
    <p:extLst>
      <p:ext uri="{BB962C8B-B14F-4D97-AF65-F5344CB8AC3E}">
        <p14:creationId xmlns:p14="http://schemas.microsoft.com/office/powerpoint/2010/main" val="104024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We release a lot of different tools to help you develop apps for Azure.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There is a lot you can do, without having to leave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restart servers in Azure directly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debug you web application or Service Fabric services running in Azure, directly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configure diagnostics settings on your cloud services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even create new resources, like VMs, web apps and storage account for your applications.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We even provide local-only emulators and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When you need to interact with Azure services in your applications, you are almost certain to find the programming language you use among our SDKs.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If you are more to CLI and PowerShell, we have great support for that as well.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Segoe UI Light"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Segoe UI Light" pitchFamily="34" charset="0"/>
                <a:ea typeface="+mn-ea"/>
                <a:cs typeface="+mn-cs"/>
              </a:rPr>
              <a:t>We also so have standalone</a:t>
            </a:r>
            <a:r>
              <a:rPr lang="en-US" sz="900" kern="1200" baseline="0" dirty="0">
                <a:solidFill>
                  <a:schemeClr val="tx1"/>
                </a:solidFill>
                <a:effectLst/>
                <a:latin typeface="Segoe UI Light" pitchFamily="34" charset="0"/>
                <a:ea typeface="+mn-ea"/>
                <a:cs typeface="+mn-cs"/>
              </a:rPr>
              <a:t> tools like Storage Explorer to help you.</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711E61D2-39F9-46F1-A26E-BAEEB6B4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223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5883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Before you leave:</a:t>
            </a:r>
          </a:p>
          <a:p>
            <a:endParaRPr lang="en-US" baseline="0" dirty="0"/>
          </a:p>
          <a:p>
            <a:r>
              <a:rPr lang="en-US" baseline="0" dirty="0"/>
              <a:t>Remember how you can build great applications, using our suite of open and flexible tools and unlock the possibilities the cloud has brought to us.</a:t>
            </a:r>
          </a:p>
          <a:p>
            <a:r>
              <a:rPr lang="en-US" baseline="0" dirty="0"/>
              <a:t>By now you should be well aware, that we have tools available that fit’s your needs and across tasks, roles and preference of OS.</a:t>
            </a:r>
          </a:p>
          <a:p>
            <a:endParaRPr lang="en-US" baseline="0" dirty="0"/>
          </a:p>
          <a:p>
            <a:pPr marL="0" marR="0" indent="0" algn="l" defTabSz="932742" rtl="0" eaLnBrk="1" fontAlgn="auto" latinLnBrk="0" hangingPunct="1">
              <a:lnSpc>
                <a:spcPct val="90000"/>
              </a:lnSpc>
              <a:spcBef>
                <a:spcPts val="0"/>
              </a:spcBef>
              <a:spcAft>
                <a:spcPts val="340"/>
              </a:spcAft>
              <a:buClrTx/>
              <a:buSzTx/>
              <a:buFontTx/>
              <a:buNone/>
              <a:tabLst/>
              <a:defRPr/>
            </a:pPr>
            <a:r>
              <a:rPr lang="en-US" baseline="0" dirty="0"/>
              <a:t>Make sure to use the tools you know and love</a:t>
            </a:r>
          </a:p>
          <a:p>
            <a:pPr marL="171450" marR="0" indent="-171450" algn="l" defTabSz="932742" rtl="0" eaLnBrk="1" fontAlgn="auto" latinLnBrk="0" hangingPunct="1">
              <a:lnSpc>
                <a:spcPct val="90000"/>
              </a:lnSpc>
              <a:spcBef>
                <a:spcPts val="0"/>
              </a:spcBef>
              <a:spcAft>
                <a:spcPts val="340"/>
              </a:spcAft>
              <a:buClrTx/>
              <a:buSzTx/>
              <a:buFontTx/>
              <a:buChar char="-"/>
              <a:tabLst/>
              <a:defRPr/>
            </a:pPr>
            <a:r>
              <a:rPr lang="en-US" baseline="0" dirty="0"/>
              <a:t>get what you need at this website</a:t>
            </a:r>
          </a:p>
          <a:p>
            <a:pPr marL="171450" marR="0" indent="-171450" algn="l" defTabSz="932742" rtl="0" eaLnBrk="1" fontAlgn="auto" latinLnBrk="0" hangingPunct="1">
              <a:lnSpc>
                <a:spcPct val="90000"/>
              </a:lnSpc>
              <a:spcBef>
                <a:spcPts val="0"/>
              </a:spcBef>
              <a:spcAft>
                <a:spcPts val="340"/>
              </a:spcAft>
              <a:buClrTx/>
              <a:buSzTx/>
              <a:buFontTx/>
              <a:buChar char="-"/>
              <a:tabLst/>
              <a:defRPr/>
            </a:pPr>
            <a:r>
              <a:rPr lang="en-US" baseline="0" dirty="0"/>
              <a:t>sign-up for your Azure benefits and start building cloud apps today</a:t>
            </a:r>
          </a:p>
          <a:p>
            <a:endParaRPr lang="en-US" baseline="0" dirty="0"/>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1/3/2017 4:59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9</a:t>
            </a:fld>
            <a:endParaRPr lang="en-US" dirty="0"/>
          </a:p>
        </p:txBody>
      </p:sp>
    </p:spTree>
    <p:extLst>
      <p:ext uri="{BB962C8B-B14F-4D97-AF65-F5344CB8AC3E}">
        <p14:creationId xmlns:p14="http://schemas.microsoft.com/office/powerpoint/2010/main" val="34400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2581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1/3/2017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166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90EC29EE-A8AD-4CE0-9C0B-116E0D4D7533}" type="datetime8">
              <a:rPr lang="en-US" smtClean="0"/>
              <a:t>1/3/2017 4:59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dirty="0"/>
          </a:p>
        </p:txBody>
      </p:sp>
    </p:spTree>
    <p:extLst>
      <p:ext uri="{BB962C8B-B14F-4D97-AF65-F5344CB8AC3E}">
        <p14:creationId xmlns:p14="http://schemas.microsoft.com/office/powerpoint/2010/main" val="1437144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1/3/2017 4:59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267758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1/3/2017 4:59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7356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49131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AzureCon 2015</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1/3/2017 4:59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6403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516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1/3/2017 4:59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17134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1/3/2017 4:59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36968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655951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Build 2014</a:t>
            </a:r>
            <a:endParaRPr kumimoji="0" lang="en-US" sz="1800" b="0" i="0" u="none" strike="noStrike" kern="0" cap="none" spc="0" normalizeH="0" baseline="0" noProof="0" dirty="0">
              <a:ln>
                <a:noFill/>
              </a:ln>
              <a:solidFill>
                <a:prstClr val="black"/>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F00D60D-1703-4D24-8308-FEE06A50A69C}" type="datetime1">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1/3/2017</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30</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927050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1/3/2017 4:59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025393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CLI - 5 min</a:t>
            </a:r>
          </a:p>
          <a:p>
            <a:r>
              <a:rPr lang="en-US" sz="900" kern="1200" dirty="0">
                <a:solidFill>
                  <a:schemeClr val="tx1"/>
                </a:solidFill>
                <a:effectLst/>
                <a:latin typeface="Segoe UI Light" pitchFamily="34" charset="0"/>
                <a:ea typeface="+mn-ea"/>
                <a:cs typeface="+mn-cs"/>
              </a:rPr>
              <a:t>How either/or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On Windows or Mac</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Open CLI</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Login to Azure</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 login</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List your subscriptions</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 account list</a:t>
            </a:r>
          </a:p>
          <a:p>
            <a:pPr marL="685800"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 list of regions services</a:t>
            </a:r>
          </a:p>
          <a:p>
            <a:pPr marL="1143000"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Type Azure location list</a:t>
            </a:r>
            <a:br>
              <a:rPr lang="en-US" sz="900" b="0" i="0" kern="1200" dirty="0">
                <a:solidFill>
                  <a:schemeClr val="tx1"/>
                </a:solidFill>
                <a:effectLst/>
                <a:latin typeface="Segoe UI Light" pitchFamily="34" charset="0"/>
                <a:ea typeface="+mn-ea"/>
                <a:cs typeface="+mn-cs"/>
              </a:rPr>
            </a:br>
            <a:r>
              <a:rPr lang="en-US" sz="900" b="0" i="0" kern="1200" dirty="0">
                <a:solidFill>
                  <a:schemeClr val="tx1"/>
                </a:solidFill>
                <a:effectLst/>
                <a:latin typeface="Segoe UI Light" pitchFamily="34" charset="0"/>
                <a:ea typeface="+mn-ea"/>
                <a:cs typeface="+mn-cs"/>
              </a:rPr>
              <a:t>	</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1/3/2017 5:10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33</a:t>
            </a:fld>
            <a:endParaRPr lang="en-US" dirty="0"/>
          </a:p>
        </p:txBody>
      </p:sp>
    </p:spTree>
    <p:extLst>
      <p:ext uri="{BB962C8B-B14F-4D97-AF65-F5344CB8AC3E}">
        <p14:creationId xmlns:p14="http://schemas.microsoft.com/office/powerpoint/2010/main" val="2196459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1" u="sng" dirty="0"/>
              <a:t>Talking Points</a:t>
            </a:r>
          </a:p>
          <a:p>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a:solidFill>
                  <a:srgbClr val="505050"/>
                </a:solidFill>
                <a:latin typeface="Segoe UI Light" panose="020B0502040204020203" pitchFamily="34" charset="0"/>
                <a:cs typeface="Segoe UI Light" panose="020B0502040204020203" pitchFamily="34" charset="0"/>
              </a:rPr>
              <a:t>Visual Studio Dev Essentials </a:t>
            </a:r>
            <a:r>
              <a:rPr lang="en-US" sz="1200" dirty="0">
                <a:solidFill>
                  <a:srgbClr val="505050"/>
                </a:solidFill>
                <a:latin typeface="Segoe UI Light" panose="020B0502040204020203" pitchFamily="34" charset="0"/>
                <a:cs typeface="Segoe UI Light" panose="020B0502040204020203" pitchFamily="34" charset="0"/>
              </a:rPr>
              <a:t>provides a fully-customizable experience, adaptable to the new developer needs of learning and adopting new technologies, choosing the most suitable solution for the problem on hand and enables a highly productive build, measure and learn dev/test/production lifecycle. You can </a:t>
            </a:r>
            <a:r>
              <a:rPr lang="en-US" sz="1100" dirty="0"/>
              <a:t>get a $25 monthly Azure credit by joining Visual Studio Dev Essentials for free. For more information</a:t>
            </a:r>
            <a:r>
              <a:rPr lang="en-US" sz="1100" baseline="0" dirty="0"/>
              <a:t> on Visual Studio Dev Essentials: https://www.visualstudio.com/en-us/products/visual-studio-dev-essentials-vs.aspx</a:t>
            </a:r>
            <a:endParaRPr lang="en-US" sz="11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i="1" dirty="0">
                <a:solidFill>
                  <a:srgbClr val="505050"/>
                </a:solidFill>
                <a:latin typeface="Segoe UI Light" panose="020B0502040204020203" pitchFamily="34" charset="0"/>
                <a:cs typeface="Segoe UI Light" panose="020B0502040204020203" pitchFamily="34" charset="0"/>
              </a:rPr>
              <a:t>Visual Studio subscription: </a:t>
            </a:r>
            <a:r>
              <a:rPr lang="en-US" sz="1100" dirty="0"/>
              <a:t>When</a:t>
            </a:r>
            <a:r>
              <a:rPr lang="en-US" sz="1100" baseline="0" dirty="0"/>
              <a:t> you purchase a Visual Studio subscription (formerly called MSDN subscriptions) you get a variety benefits from software, services, training and developer accounts for submitting apps to the store. </a:t>
            </a:r>
            <a:r>
              <a:rPr lang="en-US" sz="1100" dirty="0">
                <a:solidFill>
                  <a:schemeClr val="bg1"/>
                </a:solidFill>
                <a:latin typeface="+mn-lt"/>
              </a:rPr>
              <a:t>The monthly Azure credit for Visual Studio subscribers provides an easy, low-risk, low-friction </a:t>
            </a:r>
            <a:r>
              <a:rPr lang="en-US" sz="1100" b="1" dirty="0">
                <a:solidFill>
                  <a:schemeClr val="bg1"/>
                </a:solidFill>
                <a:latin typeface="+mn-lt"/>
              </a:rPr>
              <a:t>path for cloud adoption. </a:t>
            </a:r>
            <a:r>
              <a:rPr lang="en-US" sz="2400" b="0" dirty="0">
                <a:solidFill>
                  <a:schemeClr val="tx1"/>
                </a:solidFill>
                <a:latin typeface="+mn-lt"/>
              </a:rPr>
              <a:t>If</a:t>
            </a:r>
            <a:r>
              <a:rPr lang="en-US" sz="2400" b="0" baseline="0" dirty="0">
                <a:solidFill>
                  <a:schemeClr val="tx1"/>
                </a:solidFill>
                <a:latin typeface="+mn-lt"/>
              </a:rPr>
              <a:t> you already have a Visual Studio subscription, activate your Azure benefits and start building cloud apps today. </a:t>
            </a:r>
            <a:r>
              <a:rPr lang="en-US" dirty="0"/>
              <a:t>For more information</a:t>
            </a:r>
            <a:r>
              <a:rPr lang="en-US" baseline="0" dirty="0"/>
              <a:t> on monthly Azure credits for Visual Studio subscribers, visit: </a:t>
            </a:r>
            <a:r>
              <a:rPr lang="en-US" dirty="0"/>
              <a:t>https://azure.microsoft.com/en-us/pricing/member-offers/msdn-benefits-details/</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711E61D2-39F9-46F1-A26E-BAEEB6B4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257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Date Placeholder 3"/>
          <p:cNvSpPr>
            <a:spLocks noGrp="1"/>
          </p:cNvSpPr>
          <p:nvPr>
            <p:ph type="dt" idx="10"/>
          </p:nvPr>
        </p:nvSpPr>
        <p:spPr>
          <a:xfrm>
            <a:off x="3884613" y="0"/>
            <a:ext cx="2971800" cy="457200"/>
          </a:xfrm>
          <a:prstGeom prst="rect">
            <a:avLst/>
          </a:prstGeom>
        </p:spPr>
        <p:txBody>
          <a:bodyPr/>
          <a:lstStyle/>
          <a:p>
            <a:fld id="{EA2B2ED8-C573-45EF-BF68-CEC19505703A}" type="datetime8">
              <a:rPr lang="en-US" smtClean="0"/>
              <a:t>1/3/2017 4:59 PM</a:t>
            </a:fld>
            <a:endParaRPr lang="en-US" dirty="0"/>
          </a:p>
        </p:txBody>
      </p:sp>
      <p:sp>
        <p:nvSpPr>
          <p:cNvPr id="7" name="Slide Number Placeholder 6"/>
          <p:cNvSpPr>
            <a:spLocks noGrp="1"/>
          </p:cNvSpPr>
          <p:nvPr>
            <p:ph type="sldNum" sz="quarter" idx="12"/>
          </p:nvPr>
        </p:nvSpPr>
        <p:spPr>
          <a:xfrm>
            <a:off x="6172199" y="8685213"/>
            <a:ext cx="684213" cy="457200"/>
          </a:xfrm>
          <a:prstGeom prst="rect">
            <a:avLst/>
          </a:prstGeom>
        </p:spPr>
        <p:txBody>
          <a:bodyPr/>
          <a:lstStyle/>
          <a:p>
            <a:fld id="{8B263312-38AA-4E1E-B2B5-0F8F122B24FE}" type="slidenum">
              <a:rPr lang="en-US" smtClean="0"/>
              <a:pPr/>
              <a:t>36</a:t>
            </a:fld>
            <a:endParaRPr lang="en-US" dirty="0"/>
          </a:p>
        </p:txBody>
      </p:sp>
      <p:sp>
        <p:nvSpPr>
          <p:cNvPr id="6" name="Footer Placeholder 5"/>
          <p:cNvSpPr>
            <a:spLocks noGrp="1"/>
          </p:cNvSpPr>
          <p:nvPr>
            <p:ph type="ftr" sz="quarter" idx="13"/>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9" name="Header Placeholder 8"/>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968410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81041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4040059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399573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4278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433337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41676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17251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498013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0646546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392374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473981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0509906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5282936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178445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987890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31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48295634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3962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8946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8195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9372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33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194133528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064755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Rectangle 7"/>
          <p:cNvSpPr/>
          <p:nvPr userDrawn="1"/>
        </p:nvSpPr>
        <p:spPr>
          <a:xfrm>
            <a:off x="4764699" y="0"/>
            <a:ext cx="7432855" cy="68580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5"/>
          </a:p>
        </p:txBody>
      </p:sp>
      <p:sp>
        <p:nvSpPr>
          <p:cNvPr id="5" name="Date Placeholder 4"/>
          <p:cNvSpPr>
            <a:spLocks noGrp="1"/>
          </p:cNvSpPr>
          <p:nvPr>
            <p:ph type="dt" sz="half" idx="10"/>
          </p:nvPr>
        </p:nvSpPr>
        <p:spPr/>
        <p:txBody>
          <a:bodyPr/>
          <a:lstStyle/>
          <a:p>
            <a:fld id="{B99A6A98-0376-4DF6-A029-3B694CD241A2}"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2EA3DE-6F77-4DEE-9593-588F28B22F18}" type="slidenum">
              <a:rPr lang="en-US" smtClean="0"/>
              <a:t>‹#›</a:t>
            </a:fld>
            <a:endParaRPr lang="en-US"/>
          </a:p>
        </p:txBody>
      </p:sp>
      <p:sp>
        <p:nvSpPr>
          <p:cNvPr id="10" name="Text Placeholder 9"/>
          <p:cNvSpPr>
            <a:spLocks noGrp="1"/>
          </p:cNvSpPr>
          <p:nvPr>
            <p:ph type="body" sz="quarter" idx="13" hasCustomPrompt="1"/>
          </p:nvPr>
        </p:nvSpPr>
        <p:spPr>
          <a:xfrm>
            <a:off x="5533699" y="1260516"/>
            <a:ext cx="6663854" cy="5269593"/>
          </a:xfrm>
        </p:spPr>
        <p:txBody>
          <a:bodyPr>
            <a:normAutofit/>
          </a:bodyPr>
          <a:lstStyle>
            <a:lvl1pPr marL="0" indent="0">
              <a:buNone/>
              <a:defRPr sz="1961" baseline="0">
                <a:solidFill>
                  <a:srgbClr val="505050"/>
                </a:solidFill>
                <a:latin typeface="+mn-lt"/>
              </a:defRPr>
            </a:lvl1pPr>
          </a:lstStyle>
          <a:p>
            <a:pPr lvl="0"/>
            <a:r>
              <a:rPr lang="en-US" dirty="0"/>
              <a:t>Content body</a:t>
            </a:r>
          </a:p>
        </p:txBody>
      </p:sp>
      <p:sp>
        <p:nvSpPr>
          <p:cNvPr id="12" name="Text Placeholder 11"/>
          <p:cNvSpPr>
            <a:spLocks noGrp="1"/>
          </p:cNvSpPr>
          <p:nvPr>
            <p:ph type="body" sz="quarter" idx="14" hasCustomPrompt="1"/>
          </p:nvPr>
        </p:nvSpPr>
        <p:spPr>
          <a:xfrm>
            <a:off x="826392" y="1164570"/>
            <a:ext cx="2754639" cy="782926"/>
          </a:xfrm>
        </p:spPr>
        <p:txBody>
          <a:bodyPr>
            <a:normAutofit/>
          </a:bodyPr>
          <a:lstStyle>
            <a:lvl1pPr marL="0" indent="0">
              <a:buNone/>
              <a:defRPr sz="3921">
                <a:solidFill>
                  <a:srgbClr val="0078D7"/>
                </a:solidFill>
              </a:defRPr>
            </a:lvl1pPr>
          </a:lstStyle>
          <a:p>
            <a:pPr lvl="0"/>
            <a:r>
              <a:rPr lang="en-US" dirty="0"/>
              <a:t>Section title</a:t>
            </a:r>
          </a:p>
        </p:txBody>
      </p:sp>
      <p:sp>
        <p:nvSpPr>
          <p:cNvPr id="14" name="Text Placeholder 13"/>
          <p:cNvSpPr>
            <a:spLocks noGrp="1"/>
          </p:cNvSpPr>
          <p:nvPr>
            <p:ph type="body" sz="quarter" idx="15" hasCustomPrompt="1"/>
          </p:nvPr>
        </p:nvSpPr>
        <p:spPr>
          <a:xfrm>
            <a:off x="838201" y="1947497"/>
            <a:ext cx="1750068" cy="489610"/>
          </a:xfrm>
        </p:spPr>
        <p:txBody>
          <a:bodyPr>
            <a:normAutofit/>
          </a:bodyPr>
          <a:lstStyle>
            <a:lvl1pPr marL="0" indent="0">
              <a:buNone/>
              <a:defRPr sz="1765">
                <a:solidFill>
                  <a:srgbClr val="505050"/>
                </a:solidFill>
                <a:latin typeface="+mn-lt"/>
              </a:defRPr>
            </a:lvl1pPr>
          </a:lstStyle>
          <a:p>
            <a:pPr lvl="0"/>
            <a:r>
              <a:rPr lang="en-US" dirty="0"/>
              <a:t>Subtitle</a:t>
            </a:r>
          </a:p>
        </p:txBody>
      </p:sp>
      <p:sp>
        <p:nvSpPr>
          <p:cNvPr id="17" name="Text Placeholder 16"/>
          <p:cNvSpPr>
            <a:spLocks noGrp="1"/>
          </p:cNvSpPr>
          <p:nvPr>
            <p:ph type="body" sz="quarter" idx="16" hasCustomPrompt="1"/>
          </p:nvPr>
        </p:nvSpPr>
        <p:spPr>
          <a:xfrm>
            <a:off x="5533698" y="366623"/>
            <a:ext cx="6663855" cy="757370"/>
          </a:xfrm>
        </p:spPr>
        <p:txBody>
          <a:bodyPr>
            <a:normAutofit/>
          </a:bodyPr>
          <a:lstStyle>
            <a:lvl1pPr marL="0" indent="0">
              <a:buNone/>
              <a:defRPr sz="3921">
                <a:solidFill>
                  <a:srgbClr val="505050"/>
                </a:solidFill>
                <a:latin typeface="+mj-lt"/>
              </a:defRPr>
            </a:lvl1pPr>
          </a:lstStyle>
          <a:p>
            <a:pPr lvl="0"/>
            <a:r>
              <a:rPr lang="en-US" dirty="0"/>
              <a:t>Title</a:t>
            </a:r>
          </a:p>
        </p:txBody>
      </p:sp>
    </p:spTree>
    <p:extLst>
      <p:ext uri="{BB962C8B-B14F-4D97-AF65-F5344CB8AC3E}">
        <p14:creationId xmlns:p14="http://schemas.microsoft.com/office/powerpoint/2010/main" val="24357538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losing logo slide_color">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spTree>
    <p:extLst>
      <p:ext uri="{BB962C8B-B14F-4D97-AF65-F5344CB8AC3E}">
        <p14:creationId xmlns:p14="http://schemas.microsoft.com/office/powerpoint/2010/main" val="7112357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59348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493651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017977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845465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85893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998498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110358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0481394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6779492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8314826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7972678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471056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3680498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65928960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57222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3943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78012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274333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006051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31304867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73862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image" Target="../media/image1.png"/><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8"/>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66122516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708" r:id="rId25"/>
    <p:sldLayoutId id="2147483709" r:id="rId26"/>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4015782305"/>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3.emf"/><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azure.com/tools" TargetMode="External"/><Relationship Id="rId7" Type="http://schemas.openxmlformats.org/officeDocument/2006/relationships/hyperlink" Target="http://aka.ms/webpi-azp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code.visualstudio.com/" TargetMode="External"/><Relationship Id="rId5" Type="http://schemas.openxmlformats.org/officeDocument/2006/relationships/hyperlink" Target="https://www.visualstudio.com/vs/azure-tools" TargetMode="External"/><Relationship Id="rId4" Type="http://schemas.openxmlformats.org/officeDocument/2006/relationships/hyperlink" Target="http://www.storageexplorer.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azure/azure-cli" TargetMode="External"/><Relationship Id="rId2" Type="http://schemas.openxmlformats.org/officeDocument/2006/relationships/hyperlink" Target="https://azure.microsoft.com/en-us/documentation/articles/xplat-cli-install/"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torageexplorer.com/" TargetMode="External"/><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hyperlink" Target="https://msdn.microsoft.com/en-us/office/office365/howto/setup-development-environment" TargetMode="External"/><Relationship Id="rId2" Type="http://schemas.openxmlformats.org/officeDocument/2006/relationships/hyperlink" Target="https://dev.office.com/" TargetMode="External"/><Relationship Id="rId1" Type="http://schemas.openxmlformats.org/officeDocument/2006/relationships/slideLayout" Target="../slideLayouts/slideLayout4.xml"/><Relationship Id="rId4" Type="http://schemas.openxmlformats.org/officeDocument/2006/relationships/hyperlink" Target="https://www.visualstudio.com/vs/office-tool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github.com/AzureCAT-GSI/Bookmarks" TargetMode="Externa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ka.ms/DockerToolsForVS"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2.xml"/><Relationship Id="rId16" Type="http://schemas.openxmlformats.org/officeDocument/2006/relationships/image" Target="../media/image50.png"/><Relationship Id="rId1" Type="http://schemas.openxmlformats.org/officeDocument/2006/relationships/slideLayout" Target="../slideLayouts/slideLayout20.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microsoft.com/office/2007/relationships/hdphoto" Target="../media/hdphoto1.wdp"/><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51.tmp"/><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github.com/Microsoft/nodejstools#readme" TargetMode="Externa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41.png"/><Relationship Id="rId11" Type="http://schemas.openxmlformats.org/officeDocument/2006/relationships/image" Target="../media/image50.png"/><Relationship Id="rId5" Type="http://schemas.openxmlformats.org/officeDocument/2006/relationships/image" Target="../media/image40.png"/><Relationship Id="rId10" Type="http://schemas.microsoft.com/office/2007/relationships/hdphoto" Target="../media/hdphoto1.wdp"/><Relationship Id="rId4" Type="http://schemas.openxmlformats.org/officeDocument/2006/relationships/image" Target="../media/image39.png"/><Relationship Id="rId9" Type="http://schemas.openxmlformats.org/officeDocument/2006/relationships/image" Target="../media/image4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hyperlink" Target="http://dev.office.com/"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www.visualstudio.com/dev-essentials/" TargetMode="External"/><Relationship Id="rId4" Type="http://schemas.openxmlformats.org/officeDocument/2006/relationships/hyperlink" Target="https://azure.microsoft.com/en-us/pricing/free-tria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dev.office.com/" TargetMode="External"/><Relationship Id="rId2" Type="http://schemas.openxmlformats.org/officeDocument/2006/relationships/hyperlink" Target="https://dev.onedrive.com/" TargetMode="External"/><Relationship Id="rId1" Type="http://schemas.openxmlformats.org/officeDocument/2006/relationships/slideLayout" Target="../slideLayouts/slideLayout3.xml"/><Relationship Id="rId4" Type="http://schemas.openxmlformats.org/officeDocument/2006/relationships/hyperlink" Target="https://github.com/OneDriv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dirty="0"/>
              <a:t>Azure and Office 365 </a:t>
            </a:r>
            <a:r>
              <a:rPr lang="en-US" sz="4400" dirty="0" err="1"/>
              <a:t>DevCamp</a:t>
            </a:r>
            <a:r>
              <a:rPr lang="en-US" sz="4400" dirty="0"/>
              <a:t> – Developer Tools</a:t>
            </a:r>
          </a:p>
        </p:txBody>
      </p:sp>
      <p:sp>
        <p:nvSpPr>
          <p:cNvPr id="5" name="Text Placeholder 4"/>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86159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Text Placeholder 4"/>
          <p:cNvSpPr>
            <a:spLocks noGrp="1"/>
          </p:cNvSpPr>
          <p:nvPr>
            <p:ph type="body" sz="quarter" idx="10"/>
          </p:nvPr>
        </p:nvSpPr>
        <p:spPr>
          <a:xfrm>
            <a:off x="269239" y="1189177"/>
            <a:ext cx="11653523" cy="2055114"/>
          </a:xfrm>
        </p:spPr>
        <p:txBody>
          <a:bodyPr/>
          <a:lstStyle/>
          <a:p>
            <a:r>
              <a:rPr lang="en-US" dirty="0"/>
              <a:t>Developer Environments</a:t>
            </a:r>
          </a:p>
          <a:p>
            <a:r>
              <a:rPr lang="en-US" dirty="0"/>
              <a:t>Tools</a:t>
            </a:r>
          </a:p>
          <a:p>
            <a:r>
              <a:rPr lang="en-US" dirty="0"/>
              <a:t>Language Specific SDKs</a:t>
            </a:r>
          </a:p>
        </p:txBody>
      </p:sp>
    </p:spTree>
    <p:extLst>
      <p:ext uri="{BB962C8B-B14F-4D97-AF65-F5344CB8AC3E}">
        <p14:creationId xmlns:p14="http://schemas.microsoft.com/office/powerpoint/2010/main" val="209312101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Developer Environment Options</a:t>
            </a:r>
          </a:p>
        </p:txBody>
      </p:sp>
      <p:sp>
        <p:nvSpPr>
          <p:cNvPr id="3" name="Text Placeholder 2"/>
          <p:cNvSpPr>
            <a:spLocks noGrp="1"/>
          </p:cNvSpPr>
          <p:nvPr>
            <p:ph type="body" sz="quarter" idx="10"/>
          </p:nvPr>
        </p:nvSpPr>
        <p:spPr/>
        <p:txBody>
          <a:bodyPr/>
          <a:lstStyle/>
          <a:p>
            <a:r>
              <a:rPr lang="en-US" dirty="0"/>
              <a:t>Local</a:t>
            </a:r>
          </a:p>
          <a:p>
            <a:pPr lvl="1"/>
            <a:r>
              <a:rPr lang="en-US" dirty="0"/>
              <a:t>Windows</a:t>
            </a:r>
          </a:p>
          <a:p>
            <a:pPr lvl="1"/>
            <a:r>
              <a:rPr lang="en-US" dirty="0"/>
              <a:t>Linux/OSX</a:t>
            </a:r>
          </a:p>
          <a:p>
            <a:r>
              <a:rPr lang="en-US" dirty="0"/>
              <a:t>Cloud</a:t>
            </a:r>
          </a:p>
          <a:p>
            <a:pPr lvl="1"/>
            <a:r>
              <a:rPr lang="en-US" dirty="0"/>
              <a:t>Developer images</a:t>
            </a:r>
          </a:p>
        </p:txBody>
      </p:sp>
    </p:spTree>
    <p:extLst>
      <p:ext uri="{BB962C8B-B14F-4D97-AF65-F5344CB8AC3E}">
        <p14:creationId xmlns:p14="http://schemas.microsoft.com/office/powerpoint/2010/main" val="330391818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Suite of Azure Developer Tools and SDKs</a:t>
            </a:r>
            <a:endParaRPr lang="en-US" dirty="0"/>
          </a:p>
        </p:txBody>
      </p:sp>
      <p:grpSp>
        <p:nvGrpSpPr>
          <p:cNvPr id="11" name="Group 10"/>
          <p:cNvGrpSpPr/>
          <p:nvPr/>
        </p:nvGrpSpPr>
        <p:grpSpPr>
          <a:xfrm>
            <a:off x="6227613" y="1323072"/>
            <a:ext cx="5919255" cy="5288906"/>
            <a:chOff x="6352489" y="1349106"/>
            <a:chExt cx="6037948" cy="5394960"/>
          </a:xfrm>
        </p:grpSpPr>
        <p:sp>
          <p:nvSpPr>
            <p:cNvPr id="15" name="Rectangle 14"/>
            <p:cNvSpPr/>
            <p:nvPr/>
          </p:nvSpPr>
          <p:spPr>
            <a:xfrm>
              <a:off x="6352489" y="1349106"/>
              <a:ext cx="5852160" cy="539496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sp>
          <p:nvSpPr>
            <p:cNvPr id="4" name="Text Placeholder 1"/>
            <p:cNvSpPr txBox="1">
              <a:spLocks/>
            </p:cNvSpPr>
            <p:nvPr/>
          </p:nvSpPr>
          <p:spPr>
            <a:xfrm>
              <a:off x="6352489" y="1353704"/>
              <a:ext cx="6037948" cy="5330690"/>
            </a:xfrm>
            <a:prstGeom prst="rect">
              <a:avLst/>
            </a:prstGeom>
          </p:spPr>
          <p:txBody>
            <a:bodyPr vert="horz" wrap="square" lIns="179285" tIns="143428" rIns="179285" bIns="143428" rtlCol="0">
              <a:spAutoFit/>
            </a:bodyPr>
            <a:lstStyle>
              <a:lvl1pPr marL="342800" marR="0" indent="-342800" algn="l" defTabSz="932468"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accent2"/>
                  </a:solidFill>
                  <a:latin typeface="+mj-lt"/>
                  <a:ea typeface="+mn-ea"/>
                  <a:cs typeface="+mn-cs"/>
                </a:defRPr>
              </a:lvl1pPr>
              <a:lvl2pPr marL="584029" marR="0" indent="-241229" algn="l" defTabSz="932468"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866"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397"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6929"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286"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521"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6755"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2990"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98">
                <a:buNone/>
                <a:defRPr/>
              </a:pPr>
              <a:r>
                <a:rPr lang="en-US" sz="1961" dirty="0">
                  <a:gradFill>
                    <a:gsLst>
                      <a:gs pos="0">
                        <a:srgbClr val="0070C0"/>
                      </a:gs>
                      <a:gs pos="100000">
                        <a:srgbClr val="0070C0"/>
                      </a:gs>
                    </a:gsLst>
                  </a:gradFill>
                  <a:latin typeface="Segoe UI"/>
                </a:rPr>
                <a:t>Language SDKs</a:t>
              </a:r>
              <a:endParaRPr lang="en-US" sz="1961" baseline="30000" dirty="0">
                <a:gradFill>
                  <a:gsLst>
                    <a:gs pos="0">
                      <a:srgbClr val="0070C0"/>
                    </a:gs>
                    <a:gs pos="100000">
                      <a:srgbClr val="0070C0"/>
                    </a:gs>
                  </a:gsLst>
                </a:gradFill>
                <a:latin typeface="Segoe UI"/>
              </a:endParaRPr>
            </a:p>
            <a:p>
              <a:pPr marL="0" lvl="1" indent="0" defTabSz="914098">
                <a:buNone/>
                <a:defRPr/>
              </a:pPr>
              <a:r>
                <a:rPr lang="en-US" sz="1568" dirty="0">
                  <a:gradFill>
                    <a:gsLst>
                      <a:gs pos="0">
                        <a:srgbClr val="505050"/>
                      </a:gs>
                      <a:gs pos="100000">
                        <a:srgbClr val="505050"/>
                      </a:gs>
                    </a:gsLst>
                  </a:gradFill>
                  <a:latin typeface="Segoe UI"/>
                </a:rPr>
                <a:t>Azure SDK for Java</a:t>
              </a:r>
            </a:p>
            <a:p>
              <a:pPr marL="0" lvl="1" indent="0" defTabSz="914098">
                <a:buNone/>
                <a:defRPr/>
              </a:pPr>
              <a:r>
                <a:rPr lang="en-US" sz="1568" dirty="0">
                  <a:gradFill>
                    <a:gsLst>
                      <a:gs pos="0">
                        <a:srgbClr val="505050"/>
                      </a:gs>
                      <a:gs pos="100000">
                        <a:srgbClr val="505050"/>
                      </a:gs>
                    </a:gsLst>
                  </a:gradFill>
                  <a:latin typeface="Segoe UI"/>
                </a:rPr>
                <a:t>Azure SDK for Node.js</a:t>
              </a:r>
            </a:p>
            <a:p>
              <a:pPr marL="0" lvl="1" indent="0" defTabSz="914098">
                <a:buNone/>
                <a:defRPr/>
              </a:pPr>
              <a:r>
                <a:rPr lang="en-US" sz="1568" dirty="0">
                  <a:gradFill>
                    <a:gsLst>
                      <a:gs pos="0">
                        <a:srgbClr val="505050"/>
                      </a:gs>
                      <a:gs pos="100000">
                        <a:srgbClr val="505050"/>
                      </a:gs>
                    </a:gsLst>
                  </a:gradFill>
                  <a:latin typeface="Segoe UI"/>
                </a:rPr>
                <a:t>Azure SDK for Python</a:t>
              </a:r>
            </a:p>
            <a:p>
              <a:pPr marL="0" lvl="1" indent="0" defTabSz="914098">
                <a:buNone/>
                <a:defRPr/>
              </a:pPr>
              <a:r>
                <a:rPr lang="en-US" sz="1568" dirty="0">
                  <a:gradFill>
                    <a:gsLst>
                      <a:gs pos="0">
                        <a:srgbClr val="505050"/>
                      </a:gs>
                      <a:gs pos="100000">
                        <a:srgbClr val="505050"/>
                      </a:gs>
                    </a:gsLst>
                  </a:gradFill>
                  <a:latin typeface="Segoe UI"/>
                </a:rPr>
                <a:t>Azure SDK for Ruby</a:t>
              </a:r>
            </a:p>
            <a:p>
              <a:pPr marL="0" lvl="1" indent="0" defTabSz="914098">
                <a:buNone/>
                <a:defRPr/>
              </a:pPr>
              <a:r>
                <a:rPr lang="en-US" sz="1568" dirty="0">
                  <a:gradFill>
                    <a:gsLst>
                      <a:gs pos="0">
                        <a:srgbClr val="505050"/>
                      </a:gs>
                      <a:gs pos="100000">
                        <a:srgbClr val="505050"/>
                      </a:gs>
                    </a:gsLst>
                  </a:gradFill>
                  <a:latin typeface="Segoe UI"/>
                </a:rPr>
                <a:t>Azure SDK for PHP</a:t>
              </a:r>
            </a:p>
            <a:p>
              <a:pPr marL="0" lvl="1" indent="0">
                <a:buNone/>
                <a:defRPr/>
              </a:pPr>
              <a:r>
                <a:rPr lang="en-US" sz="1568" dirty="0">
                  <a:gradFill>
                    <a:gsLst>
                      <a:gs pos="0">
                        <a:srgbClr val="505050"/>
                      </a:gs>
                      <a:gs pos="100000">
                        <a:srgbClr val="505050"/>
                      </a:gs>
                    </a:gsLst>
                  </a:gradFill>
                  <a:latin typeface="Segoe UI"/>
                </a:rPr>
                <a:t>Azure SDK for Go</a:t>
              </a:r>
            </a:p>
            <a:p>
              <a:pPr marL="336047" indent="-336047" defTabSz="914098">
                <a:defRPr/>
              </a:pPr>
              <a:endParaRPr lang="en-US" sz="980" dirty="0">
                <a:gradFill>
                  <a:gsLst>
                    <a:gs pos="0">
                      <a:srgbClr val="505050"/>
                    </a:gs>
                    <a:gs pos="100000">
                      <a:srgbClr val="505050"/>
                    </a:gs>
                  </a:gsLst>
                </a:gradFill>
                <a:latin typeface="Segoe UI Light"/>
              </a:endParaRPr>
            </a:p>
            <a:p>
              <a:pPr marL="0" indent="0" defTabSz="914098">
                <a:buNone/>
                <a:defRPr/>
              </a:pPr>
              <a:r>
                <a:rPr lang="en-US" sz="1961" dirty="0">
                  <a:gradFill>
                    <a:gsLst>
                      <a:gs pos="0">
                        <a:srgbClr val="0070C0"/>
                      </a:gs>
                      <a:gs pos="100000">
                        <a:srgbClr val="0070C0"/>
                      </a:gs>
                    </a:gsLst>
                  </a:gradFill>
                  <a:latin typeface="Segoe UI"/>
                </a:rPr>
                <a:t>Command-Line Tools</a:t>
              </a:r>
              <a:endParaRPr lang="en-US" sz="1961" baseline="30000" dirty="0">
                <a:gradFill>
                  <a:gsLst>
                    <a:gs pos="0">
                      <a:srgbClr val="0070C0"/>
                    </a:gs>
                    <a:gs pos="100000">
                      <a:srgbClr val="0070C0"/>
                    </a:gs>
                  </a:gsLst>
                </a:gradFill>
                <a:latin typeface="Segoe UI"/>
              </a:endParaRPr>
            </a:p>
            <a:p>
              <a:pPr marL="0" lvl="1" indent="0" defTabSz="914098">
                <a:buNone/>
                <a:defRPr/>
              </a:pPr>
              <a:r>
                <a:rPr lang="en-US" sz="1568" dirty="0">
                  <a:gradFill>
                    <a:gsLst>
                      <a:gs pos="0">
                        <a:srgbClr val="505050"/>
                      </a:gs>
                      <a:gs pos="100000">
                        <a:srgbClr val="505050"/>
                      </a:gs>
                    </a:gsLst>
                  </a:gradFill>
                  <a:latin typeface="Segoe UI"/>
                </a:rPr>
                <a:t>Azure Command-Line Interface</a:t>
              </a:r>
            </a:p>
            <a:p>
              <a:pPr marL="0" lvl="1" indent="0" defTabSz="914098">
                <a:buNone/>
                <a:defRPr/>
              </a:pPr>
              <a:r>
                <a:rPr lang="en-US" sz="1568" dirty="0">
                  <a:gradFill>
                    <a:gsLst>
                      <a:gs pos="0">
                        <a:srgbClr val="505050"/>
                      </a:gs>
                      <a:gs pos="100000">
                        <a:srgbClr val="505050"/>
                      </a:gs>
                    </a:gsLst>
                  </a:gradFill>
                  <a:latin typeface="Segoe UI"/>
                </a:rPr>
                <a:t>Azure PowerShell</a:t>
              </a:r>
            </a:p>
            <a:p>
              <a:pPr marL="0" indent="0" defTabSz="914098">
                <a:buNone/>
                <a:defRPr/>
              </a:pPr>
              <a:endParaRPr lang="en-US" sz="980" dirty="0">
                <a:gradFill>
                  <a:gsLst>
                    <a:gs pos="0">
                      <a:srgbClr val="505050"/>
                    </a:gs>
                    <a:gs pos="100000">
                      <a:srgbClr val="505050"/>
                    </a:gs>
                  </a:gsLst>
                </a:gradFill>
                <a:latin typeface="Segoe UI"/>
              </a:endParaRPr>
            </a:p>
            <a:p>
              <a:pPr marL="0" indent="0" defTabSz="914098">
                <a:buNone/>
                <a:defRPr/>
              </a:pPr>
              <a:r>
                <a:rPr lang="en-US" sz="1961" dirty="0">
                  <a:gradFill>
                    <a:gsLst>
                      <a:gs pos="0">
                        <a:srgbClr val="0070C0"/>
                      </a:gs>
                      <a:gs pos="100000">
                        <a:srgbClr val="0070C0"/>
                      </a:gs>
                    </a:gsLst>
                  </a:gradFill>
                  <a:latin typeface="Segoe UI"/>
                </a:rPr>
                <a:t>Standalone Tools</a:t>
              </a:r>
            </a:p>
            <a:p>
              <a:pPr marL="0" lvl="1" indent="0" defTabSz="914098">
                <a:buNone/>
                <a:defRPr/>
              </a:pPr>
              <a:r>
                <a:rPr lang="en-US" sz="1568" dirty="0">
                  <a:gradFill>
                    <a:gsLst>
                      <a:gs pos="0">
                        <a:srgbClr val="505050"/>
                      </a:gs>
                      <a:gs pos="100000">
                        <a:srgbClr val="505050"/>
                      </a:gs>
                    </a:gsLst>
                  </a:gradFill>
                  <a:latin typeface="Segoe UI"/>
                </a:rPr>
                <a:t>Visual Studio Code and extensions (ARM, ASP.NET Core)</a:t>
              </a:r>
            </a:p>
            <a:p>
              <a:pPr marL="0" lvl="1" indent="0" defTabSz="914098">
                <a:buNone/>
                <a:defRPr/>
              </a:pPr>
              <a:r>
                <a:rPr lang="en-US" sz="1568" dirty="0">
                  <a:gradFill>
                    <a:gsLst>
                      <a:gs pos="0">
                        <a:srgbClr val="505050"/>
                      </a:gs>
                      <a:gs pos="100000">
                        <a:srgbClr val="505050"/>
                      </a:gs>
                    </a:gsLst>
                  </a:gradFill>
                  <a:latin typeface="Segoe UI"/>
                </a:rPr>
                <a:t>Microsoft Azure Storage Explorer</a:t>
              </a:r>
            </a:p>
            <a:p>
              <a:pPr marL="0" lvl="1" indent="0" defTabSz="914098">
                <a:buNone/>
                <a:defRPr/>
              </a:pPr>
              <a:r>
                <a:rPr lang="en-US" sz="1568" dirty="0">
                  <a:gradFill>
                    <a:gsLst>
                      <a:gs pos="0">
                        <a:srgbClr val="505050"/>
                      </a:gs>
                      <a:gs pos="100000">
                        <a:srgbClr val="505050"/>
                      </a:gs>
                    </a:gsLst>
                  </a:gradFill>
                  <a:latin typeface="Segoe UI"/>
                </a:rPr>
                <a:t>Azure Toolkit for Eclipse and IntelliJ</a:t>
              </a:r>
            </a:p>
            <a:p>
              <a:pPr marL="0" lvl="1" indent="0" defTabSz="914098">
                <a:buNone/>
                <a:defRPr/>
              </a:pPr>
              <a:r>
                <a:rPr lang="en-US" sz="1568" dirty="0">
                  <a:gradFill>
                    <a:gsLst>
                      <a:gs pos="0">
                        <a:srgbClr val="505050"/>
                      </a:gs>
                      <a:gs pos="100000">
                        <a:srgbClr val="505050"/>
                      </a:gs>
                    </a:gsLst>
                  </a:gradFill>
                  <a:latin typeface="Segoe UI"/>
                </a:rPr>
                <a:t>Docker Tools (Visual Studio Code, Visual Studio Team Services, and Yeoman Generator for Docker)</a:t>
              </a:r>
            </a:p>
            <a:p>
              <a:pPr marL="0" lvl="1" indent="0">
                <a:buNone/>
                <a:defRPr/>
              </a:pPr>
              <a:r>
                <a:rPr lang="en-US" sz="1568" dirty="0">
                  <a:gradFill>
                    <a:gsLst>
                      <a:gs pos="0">
                        <a:srgbClr val="505050"/>
                      </a:gs>
                      <a:gs pos="100000">
                        <a:srgbClr val="505050"/>
                      </a:gs>
                    </a:gsLst>
                  </a:gradFill>
                </a:rPr>
                <a:t>Azure DevTest Labs</a:t>
              </a:r>
              <a:endParaRPr lang="en-US" sz="1568" dirty="0">
                <a:gradFill>
                  <a:gsLst>
                    <a:gs pos="0">
                      <a:srgbClr val="505050"/>
                    </a:gs>
                    <a:gs pos="100000">
                      <a:srgbClr val="505050"/>
                    </a:gs>
                  </a:gsLst>
                </a:gradFill>
                <a:latin typeface="Segoe UI"/>
              </a:endParaRPr>
            </a:p>
          </p:txBody>
        </p:sp>
        <p:grpSp>
          <p:nvGrpSpPr>
            <p:cNvPr id="19" name="Group 18"/>
            <p:cNvGrpSpPr/>
            <p:nvPr/>
          </p:nvGrpSpPr>
          <p:grpSpPr>
            <a:xfrm>
              <a:off x="10544808" y="1353838"/>
              <a:ext cx="1655132" cy="1767434"/>
              <a:chOff x="8363953" y="3102463"/>
              <a:chExt cx="2221026" cy="2371725"/>
            </a:xfrm>
          </p:grpSpPr>
          <p:grpSp>
            <p:nvGrpSpPr>
              <p:cNvPr id="20" name="Group 71"/>
              <p:cNvGrpSpPr>
                <a:grpSpLocks noChangeAspect="1"/>
              </p:cNvGrpSpPr>
              <p:nvPr/>
            </p:nvGrpSpPr>
            <p:grpSpPr bwMode="auto">
              <a:xfrm>
                <a:off x="8756179" y="3102463"/>
                <a:ext cx="1828800" cy="2371725"/>
                <a:chOff x="461" y="479"/>
                <a:chExt cx="1152" cy="1494"/>
              </a:xfrm>
            </p:grpSpPr>
            <p:sp>
              <p:nvSpPr>
                <p:cNvPr id="25" name="AutoShape 70"/>
                <p:cNvSpPr>
                  <a:spLocks noChangeAspect="1" noChangeArrowheads="1" noTextEdit="1"/>
                </p:cNvSpPr>
                <p:nvPr/>
              </p:nvSpPr>
              <p:spPr bwMode="auto">
                <a:xfrm>
                  <a:off x="461" y="479"/>
                  <a:ext cx="1152" cy="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6" name="Rectangle 73"/>
                <p:cNvSpPr>
                  <a:spLocks noChangeArrowheads="1"/>
                </p:cNvSpPr>
                <p:nvPr/>
              </p:nvSpPr>
              <p:spPr bwMode="auto">
                <a:xfrm>
                  <a:off x="905" y="1484"/>
                  <a:ext cx="534" cy="33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7" name="Freeform 74"/>
                <p:cNvSpPr>
                  <a:spLocks/>
                </p:cNvSpPr>
                <p:nvPr/>
              </p:nvSpPr>
              <p:spPr bwMode="auto">
                <a:xfrm>
                  <a:off x="905" y="1484"/>
                  <a:ext cx="534" cy="339"/>
                </a:xfrm>
                <a:custGeom>
                  <a:avLst/>
                  <a:gdLst>
                    <a:gd name="T0" fmla="*/ 534 w 534"/>
                    <a:gd name="T1" fmla="*/ 339 h 339"/>
                    <a:gd name="T2" fmla="*/ 534 w 534"/>
                    <a:gd name="T3" fmla="*/ 0 h 339"/>
                    <a:gd name="T4" fmla="*/ 0 w 534"/>
                    <a:gd name="T5" fmla="*/ 0 h 339"/>
                    <a:gd name="T6" fmla="*/ 0 w 534"/>
                    <a:gd name="T7" fmla="*/ 339 h 339"/>
                  </a:gdLst>
                  <a:ahLst/>
                  <a:cxnLst>
                    <a:cxn ang="0">
                      <a:pos x="T0" y="T1"/>
                    </a:cxn>
                    <a:cxn ang="0">
                      <a:pos x="T2" y="T3"/>
                    </a:cxn>
                    <a:cxn ang="0">
                      <a:pos x="T4" y="T5"/>
                    </a:cxn>
                    <a:cxn ang="0">
                      <a:pos x="T6" y="T7"/>
                    </a:cxn>
                  </a:cxnLst>
                  <a:rect l="0" t="0" r="r" b="b"/>
                  <a:pathLst>
                    <a:path w="534" h="339">
                      <a:moveTo>
                        <a:pt x="534" y="339"/>
                      </a:moveTo>
                      <a:lnTo>
                        <a:pt x="534" y="0"/>
                      </a:lnTo>
                      <a:lnTo>
                        <a:pt x="0" y="0"/>
                      </a:lnTo>
                      <a:lnTo>
                        <a:pt x="0" y="3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8" name="Rectangle 75"/>
                <p:cNvSpPr>
                  <a:spLocks noChangeArrowheads="1"/>
                </p:cNvSpPr>
                <p:nvPr/>
              </p:nvSpPr>
              <p:spPr bwMode="auto">
                <a:xfrm>
                  <a:off x="938" y="1518"/>
                  <a:ext cx="468" cy="27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9" name="Rectangle 76"/>
                <p:cNvSpPr>
                  <a:spLocks noChangeArrowheads="1"/>
                </p:cNvSpPr>
                <p:nvPr/>
              </p:nvSpPr>
              <p:spPr bwMode="auto">
                <a:xfrm>
                  <a:off x="758" y="1514"/>
                  <a:ext cx="145" cy="146"/>
                </a:xfrm>
                <a:prstGeom prst="rect">
                  <a:avLst/>
                </a:prstGeom>
                <a:solidFill>
                  <a:srgbClr val="DC3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0" name="Freeform 77"/>
                <p:cNvSpPr>
                  <a:spLocks noEditPoints="1"/>
                </p:cNvSpPr>
                <p:nvPr/>
              </p:nvSpPr>
              <p:spPr bwMode="auto">
                <a:xfrm>
                  <a:off x="756" y="1512"/>
                  <a:ext cx="149" cy="150"/>
                </a:xfrm>
                <a:custGeom>
                  <a:avLst/>
                  <a:gdLst>
                    <a:gd name="T0" fmla="*/ 145 w 149"/>
                    <a:gd name="T1" fmla="*/ 0 h 150"/>
                    <a:gd name="T2" fmla="*/ 4 w 149"/>
                    <a:gd name="T3" fmla="*/ 0 h 150"/>
                    <a:gd name="T4" fmla="*/ 0 w 149"/>
                    <a:gd name="T5" fmla="*/ 0 h 150"/>
                    <a:gd name="T6" fmla="*/ 0 w 149"/>
                    <a:gd name="T7" fmla="*/ 4 h 150"/>
                    <a:gd name="T8" fmla="*/ 0 w 149"/>
                    <a:gd name="T9" fmla="*/ 146 h 150"/>
                    <a:gd name="T10" fmla="*/ 0 w 149"/>
                    <a:gd name="T11" fmla="*/ 150 h 150"/>
                    <a:gd name="T12" fmla="*/ 4 w 149"/>
                    <a:gd name="T13" fmla="*/ 150 h 150"/>
                    <a:gd name="T14" fmla="*/ 145 w 149"/>
                    <a:gd name="T15" fmla="*/ 150 h 150"/>
                    <a:gd name="T16" fmla="*/ 149 w 149"/>
                    <a:gd name="T17" fmla="*/ 150 h 150"/>
                    <a:gd name="T18" fmla="*/ 149 w 149"/>
                    <a:gd name="T19" fmla="*/ 146 h 150"/>
                    <a:gd name="T20" fmla="*/ 149 w 149"/>
                    <a:gd name="T21" fmla="*/ 4 h 150"/>
                    <a:gd name="T22" fmla="*/ 149 w 149"/>
                    <a:gd name="T23" fmla="*/ 0 h 150"/>
                    <a:gd name="T24" fmla="*/ 145 w 149"/>
                    <a:gd name="T25" fmla="*/ 0 h 150"/>
                    <a:gd name="T26" fmla="*/ 145 w 149"/>
                    <a:gd name="T27" fmla="*/ 146 h 150"/>
                    <a:gd name="T28" fmla="*/ 4 w 149"/>
                    <a:gd name="T29" fmla="*/ 146 h 150"/>
                    <a:gd name="T30" fmla="*/ 4 w 149"/>
                    <a:gd name="T31" fmla="*/ 4 h 150"/>
                    <a:gd name="T32" fmla="*/ 145 w 149"/>
                    <a:gd name="T33" fmla="*/ 4 h 150"/>
                    <a:gd name="T34" fmla="*/ 145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5" y="0"/>
                      </a:moveTo>
                      <a:lnTo>
                        <a:pt x="4" y="0"/>
                      </a:lnTo>
                      <a:lnTo>
                        <a:pt x="0" y="0"/>
                      </a:lnTo>
                      <a:lnTo>
                        <a:pt x="0" y="4"/>
                      </a:lnTo>
                      <a:lnTo>
                        <a:pt x="0" y="146"/>
                      </a:lnTo>
                      <a:lnTo>
                        <a:pt x="0" y="150"/>
                      </a:lnTo>
                      <a:lnTo>
                        <a:pt x="4" y="150"/>
                      </a:lnTo>
                      <a:lnTo>
                        <a:pt x="145" y="150"/>
                      </a:lnTo>
                      <a:lnTo>
                        <a:pt x="149" y="150"/>
                      </a:lnTo>
                      <a:lnTo>
                        <a:pt x="149" y="146"/>
                      </a:lnTo>
                      <a:lnTo>
                        <a:pt x="149" y="4"/>
                      </a:lnTo>
                      <a:lnTo>
                        <a:pt x="149" y="0"/>
                      </a:lnTo>
                      <a:lnTo>
                        <a:pt x="145" y="0"/>
                      </a:lnTo>
                      <a:close/>
                      <a:moveTo>
                        <a:pt x="145" y="146"/>
                      </a:moveTo>
                      <a:lnTo>
                        <a:pt x="4" y="146"/>
                      </a:lnTo>
                      <a:lnTo>
                        <a:pt x="4" y="4"/>
                      </a:lnTo>
                      <a:lnTo>
                        <a:pt x="145" y="4"/>
                      </a:lnTo>
                      <a:lnTo>
                        <a:pt x="145"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1" name="Freeform 78"/>
                <p:cNvSpPr>
                  <a:spLocks/>
                </p:cNvSpPr>
                <p:nvPr/>
              </p:nvSpPr>
              <p:spPr bwMode="auto">
                <a:xfrm>
                  <a:off x="645" y="1613"/>
                  <a:ext cx="105" cy="210"/>
                </a:xfrm>
                <a:custGeom>
                  <a:avLst/>
                  <a:gdLst>
                    <a:gd name="T0" fmla="*/ 10 w 223"/>
                    <a:gd name="T1" fmla="*/ 0 h 447"/>
                    <a:gd name="T2" fmla="*/ 0 w 223"/>
                    <a:gd name="T3" fmla="*/ 10 h 447"/>
                    <a:gd name="T4" fmla="*/ 0 w 223"/>
                    <a:gd name="T5" fmla="*/ 437 h 447"/>
                    <a:gd name="T6" fmla="*/ 10 w 223"/>
                    <a:gd name="T7" fmla="*/ 447 h 447"/>
                    <a:gd name="T8" fmla="*/ 213 w 223"/>
                    <a:gd name="T9" fmla="*/ 447 h 447"/>
                    <a:gd name="T10" fmla="*/ 223 w 223"/>
                    <a:gd name="T11" fmla="*/ 437 h 447"/>
                    <a:gd name="T12" fmla="*/ 223 w 223"/>
                    <a:gd name="T13" fmla="*/ 10 h 447"/>
                    <a:gd name="T14" fmla="*/ 213 w 223"/>
                    <a:gd name="T15" fmla="*/ 0 h 447"/>
                    <a:gd name="T16" fmla="*/ 28 w 223"/>
                    <a:gd name="T17" fmla="*/ 0 h 447"/>
                    <a:gd name="T18" fmla="*/ 10 w 223"/>
                    <a:gd name="T19"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447">
                      <a:moveTo>
                        <a:pt x="10" y="0"/>
                      </a:moveTo>
                      <a:cubicBezTo>
                        <a:pt x="10" y="0"/>
                        <a:pt x="0" y="0"/>
                        <a:pt x="0" y="10"/>
                      </a:cubicBezTo>
                      <a:cubicBezTo>
                        <a:pt x="0" y="437"/>
                        <a:pt x="0" y="437"/>
                        <a:pt x="0" y="437"/>
                      </a:cubicBezTo>
                      <a:cubicBezTo>
                        <a:pt x="0" y="437"/>
                        <a:pt x="0" y="447"/>
                        <a:pt x="10" y="447"/>
                      </a:cubicBezTo>
                      <a:cubicBezTo>
                        <a:pt x="213" y="447"/>
                        <a:pt x="213" y="447"/>
                        <a:pt x="213" y="447"/>
                      </a:cubicBezTo>
                      <a:cubicBezTo>
                        <a:pt x="213" y="447"/>
                        <a:pt x="223" y="447"/>
                        <a:pt x="223" y="437"/>
                      </a:cubicBezTo>
                      <a:cubicBezTo>
                        <a:pt x="223" y="10"/>
                        <a:pt x="223" y="10"/>
                        <a:pt x="223" y="10"/>
                      </a:cubicBezTo>
                      <a:cubicBezTo>
                        <a:pt x="223" y="10"/>
                        <a:pt x="223" y="0"/>
                        <a:pt x="213" y="0"/>
                      </a:cubicBezTo>
                      <a:cubicBezTo>
                        <a:pt x="28" y="0"/>
                        <a:pt x="28" y="0"/>
                        <a:pt x="28" y="0"/>
                      </a:cubicBezTo>
                      <a:lnTo>
                        <a:pt x="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2" name="Rectangle 79"/>
                <p:cNvSpPr>
                  <a:spLocks noChangeArrowheads="1"/>
                </p:cNvSpPr>
                <p:nvPr/>
              </p:nvSpPr>
              <p:spPr bwMode="auto">
                <a:xfrm>
                  <a:off x="655" y="1659"/>
                  <a:ext cx="85" cy="129"/>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3" name="Freeform 80"/>
                <p:cNvSpPr>
                  <a:spLocks/>
                </p:cNvSpPr>
                <p:nvPr/>
              </p:nvSpPr>
              <p:spPr bwMode="auto">
                <a:xfrm>
                  <a:off x="636" y="629"/>
                  <a:ext cx="495" cy="397"/>
                </a:xfrm>
                <a:custGeom>
                  <a:avLst/>
                  <a:gdLst>
                    <a:gd name="T0" fmla="*/ 495 w 495"/>
                    <a:gd name="T1" fmla="*/ 314 h 397"/>
                    <a:gd name="T2" fmla="*/ 495 w 495"/>
                    <a:gd name="T3" fmla="*/ 0 h 397"/>
                    <a:gd name="T4" fmla="*/ 0 w 495"/>
                    <a:gd name="T5" fmla="*/ 0 h 397"/>
                    <a:gd name="T6" fmla="*/ 0 w 495"/>
                    <a:gd name="T7" fmla="*/ 314 h 397"/>
                    <a:gd name="T8" fmla="*/ 234 w 495"/>
                    <a:gd name="T9" fmla="*/ 333 h 397"/>
                    <a:gd name="T10" fmla="*/ 225 w 495"/>
                    <a:gd name="T11" fmla="*/ 386 h 397"/>
                    <a:gd name="T12" fmla="*/ 165 w 495"/>
                    <a:gd name="T13" fmla="*/ 386 h 397"/>
                    <a:gd name="T14" fmla="*/ 165 w 495"/>
                    <a:gd name="T15" fmla="*/ 397 h 397"/>
                    <a:gd name="T16" fmla="*/ 331 w 495"/>
                    <a:gd name="T17" fmla="*/ 397 h 397"/>
                    <a:gd name="T18" fmla="*/ 331 w 495"/>
                    <a:gd name="T19" fmla="*/ 386 h 397"/>
                    <a:gd name="T20" fmla="*/ 270 w 495"/>
                    <a:gd name="T21" fmla="*/ 386 h 397"/>
                    <a:gd name="T22" fmla="*/ 261 w 495"/>
                    <a:gd name="T23" fmla="*/ 333 h 397"/>
                    <a:gd name="T24" fmla="*/ 495 w 495"/>
                    <a:gd name="T25" fmla="*/ 31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5" h="397">
                      <a:moveTo>
                        <a:pt x="495" y="314"/>
                      </a:moveTo>
                      <a:lnTo>
                        <a:pt x="495" y="0"/>
                      </a:lnTo>
                      <a:lnTo>
                        <a:pt x="0" y="0"/>
                      </a:lnTo>
                      <a:lnTo>
                        <a:pt x="0" y="314"/>
                      </a:lnTo>
                      <a:lnTo>
                        <a:pt x="234" y="333"/>
                      </a:lnTo>
                      <a:lnTo>
                        <a:pt x="225" y="386"/>
                      </a:lnTo>
                      <a:lnTo>
                        <a:pt x="165" y="386"/>
                      </a:lnTo>
                      <a:lnTo>
                        <a:pt x="165" y="397"/>
                      </a:lnTo>
                      <a:lnTo>
                        <a:pt x="331" y="397"/>
                      </a:lnTo>
                      <a:lnTo>
                        <a:pt x="331" y="386"/>
                      </a:lnTo>
                      <a:lnTo>
                        <a:pt x="270" y="386"/>
                      </a:lnTo>
                      <a:lnTo>
                        <a:pt x="261" y="333"/>
                      </a:lnTo>
                      <a:lnTo>
                        <a:pt x="495" y="3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4" name="Rectangle 81"/>
                <p:cNvSpPr>
                  <a:spLocks noChangeArrowheads="1"/>
                </p:cNvSpPr>
                <p:nvPr/>
              </p:nvSpPr>
              <p:spPr bwMode="auto">
                <a:xfrm>
                  <a:off x="666" y="660"/>
                  <a:ext cx="435" cy="25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5" name="Rectangle 82"/>
                <p:cNvSpPr>
                  <a:spLocks noChangeArrowheads="1"/>
                </p:cNvSpPr>
                <p:nvPr/>
              </p:nvSpPr>
              <p:spPr bwMode="auto">
                <a:xfrm>
                  <a:off x="682" y="989"/>
                  <a:ext cx="129" cy="1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6" name="Rectangle 83"/>
                <p:cNvSpPr>
                  <a:spLocks noChangeArrowheads="1"/>
                </p:cNvSpPr>
                <p:nvPr/>
              </p:nvSpPr>
              <p:spPr bwMode="auto">
                <a:xfrm>
                  <a:off x="675" y="978"/>
                  <a:ext cx="146" cy="146"/>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7" name="Freeform 84"/>
                <p:cNvSpPr>
                  <a:spLocks noEditPoints="1"/>
                </p:cNvSpPr>
                <p:nvPr/>
              </p:nvSpPr>
              <p:spPr bwMode="auto">
                <a:xfrm>
                  <a:off x="674" y="976"/>
                  <a:ext cx="149" cy="149"/>
                </a:xfrm>
                <a:custGeom>
                  <a:avLst/>
                  <a:gdLst>
                    <a:gd name="T0" fmla="*/ 149 w 149"/>
                    <a:gd name="T1" fmla="*/ 0 h 149"/>
                    <a:gd name="T2" fmla="*/ 145 w 149"/>
                    <a:gd name="T3" fmla="*/ 0 h 149"/>
                    <a:gd name="T4" fmla="*/ 3 w 149"/>
                    <a:gd name="T5" fmla="*/ 0 h 149"/>
                    <a:gd name="T6" fmla="*/ 0 w 149"/>
                    <a:gd name="T7" fmla="*/ 0 h 149"/>
                    <a:gd name="T8" fmla="*/ 0 w 149"/>
                    <a:gd name="T9" fmla="*/ 3 h 149"/>
                    <a:gd name="T10" fmla="*/ 0 w 149"/>
                    <a:gd name="T11" fmla="*/ 146 h 149"/>
                    <a:gd name="T12" fmla="*/ 0 w 149"/>
                    <a:gd name="T13" fmla="*/ 149 h 149"/>
                    <a:gd name="T14" fmla="*/ 3 w 149"/>
                    <a:gd name="T15" fmla="*/ 149 h 149"/>
                    <a:gd name="T16" fmla="*/ 145 w 149"/>
                    <a:gd name="T17" fmla="*/ 149 h 149"/>
                    <a:gd name="T18" fmla="*/ 149 w 149"/>
                    <a:gd name="T19" fmla="*/ 149 h 149"/>
                    <a:gd name="T20" fmla="*/ 149 w 149"/>
                    <a:gd name="T21" fmla="*/ 146 h 149"/>
                    <a:gd name="T22" fmla="*/ 149 w 149"/>
                    <a:gd name="T23" fmla="*/ 3 h 149"/>
                    <a:gd name="T24" fmla="*/ 149 w 149"/>
                    <a:gd name="T25" fmla="*/ 0 h 149"/>
                    <a:gd name="T26" fmla="*/ 145 w 149"/>
                    <a:gd name="T27" fmla="*/ 146 h 149"/>
                    <a:gd name="T28" fmla="*/ 3 w 149"/>
                    <a:gd name="T29" fmla="*/ 146 h 149"/>
                    <a:gd name="T30" fmla="*/ 3 w 149"/>
                    <a:gd name="T31" fmla="*/ 3 h 149"/>
                    <a:gd name="T32" fmla="*/ 145 w 149"/>
                    <a:gd name="T33" fmla="*/ 3 h 149"/>
                    <a:gd name="T34" fmla="*/ 145 w 149"/>
                    <a:gd name="T35" fmla="*/ 14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49">
                      <a:moveTo>
                        <a:pt x="149" y="0"/>
                      </a:moveTo>
                      <a:lnTo>
                        <a:pt x="145" y="0"/>
                      </a:lnTo>
                      <a:lnTo>
                        <a:pt x="3" y="0"/>
                      </a:lnTo>
                      <a:lnTo>
                        <a:pt x="0" y="0"/>
                      </a:lnTo>
                      <a:lnTo>
                        <a:pt x="0" y="3"/>
                      </a:lnTo>
                      <a:lnTo>
                        <a:pt x="0" y="146"/>
                      </a:lnTo>
                      <a:lnTo>
                        <a:pt x="0" y="149"/>
                      </a:lnTo>
                      <a:lnTo>
                        <a:pt x="3" y="149"/>
                      </a:lnTo>
                      <a:lnTo>
                        <a:pt x="145" y="149"/>
                      </a:lnTo>
                      <a:lnTo>
                        <a:pt x="149" y="149"/>
                      </a:lnTo>
                      <a:lnTo>
                        <a:pt x="149" y="146"/>
                      </a:lnTo>
                      <a:lnTo>
                        <a:pt x="149" y="3"/>
                      </a:lnTo>
                      <a:lnTo>
                        <a:pt x="149" y="0"/>
                      </a:lnTo>
                      <a:close/>
                      <a:moveTo>
                        <a:pt x="145" y="146"/>
                      </a:moveTo>
                      <a:lnTo>
                        <a:pt x="3" y="146"/>
                      </a:lnTo>
                      <a:lnTo>
                        <a:pt x="3" y="3"/>
                      </a:lnTo>
                      <a:lnTo>
                        <a:pt x="145" y="3"/>
                      </a:lnTo>
                      <a:lnTo>
                        <a:pt x="145"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8" name="Freeform 85"/>
                <p:cNvSpPr>
                  <a:spLocks/>
                </p:cNvSpPr>
                <p:nvPr/>
              </p:nvSpPr>
              <p:spPr bwMode="auto">
                <a:xfrm>
                  <a:off x="816" y="1601"/>
                  <a:ext cx="246" cy="153"/>
                </a:xfrm>
                <a:custGeom>
                  <a:avLst/>
                  <a:gdLst>
                    <a:gd name="T0" fmla="*/ 523 w 523"/>
                    <a:gd name="T1" fmla="*/ 0 h 326"/>
                    <a:gd name="T2" fmla="*/ 523 w 523"/>
                    <a:gd name="T3" fmla="*/ 126 h 326"/>
                    <a:gd name="T4" fmla="*/ 366 w 523"/>
                    <a:gd name="T5" fmla="*/ 125 h 326"/>
                    <a:gd name="T6" fmla="*/ 233 w 523"/>
                    <a:gd name="T7" fmla="*/ 292 h 326"/>
                    <a:gd name="T8" fmla="*/ 233 w 523"/>
                    <a:gd name="T9" fmla="*/ 292 h 326"/>
                    <a:gd name="T10" fmla="*/ 233 w 523"/>
                    <a:gd name="T11" fmla="*/ 292 h 326"/>
                    <a:gd name="T12" fmla="*/ 126 w 523"/>
                    <a:gd name="T13" fmla="*/ 326 h 326"/>
                    <a:gd name="T14" fmla="*/ 146 w 523"/>
                    <a:gd name="T15" fmla="*/ 286 h 326"/>
                    <a:gd name="T16" fmla="*/ 207 w 523"/>
                    <a:gd name="T17" fmla="*/ 267 h 326"/>
                    <a:gd name="T18" fmla="*/ 230 w 523"/>
                    <a:gd name="T19" fmla="*/ 238 h 326"/>
                    <a:gd name="T20" fmla="*/ 176 w 523"/>
                    <a:gd name="T21" fmla="*/ 269 h 326"/>
                    <a:gd name="T22" fmla="*/ 176 w 523"/>
                    <a:gd name="T23" fmla="*/ 269 h 326"/>
                    <a:gd name="T24" fmla="*/ 27 w 523"/>
                    <a:gd name="T25" fmla="*/ 298 h 326"/>
                    <a:gd name="T26" fmla="*/ 52 w 523"/>
                    <a:gd name="T27" fmla="*/ 261 h 326"/>
                    <a:gd name="T28" fmla="*/ 163 w 523"/>
                    <a:gd name="T29" fmla="*/ 240 h 326"/>
                    <a:gd name="T30" fmla="*/ 222 w 523"/>
                    <a:gd name="T31" fmla="*/ 208 h 326"/>
                    <a:gd name="T32" fmla="*/ 146 w 523"/>
                    <a:gd name="T33" fmla="*/ 237 h 326"/>
                    <a:gd name="T34" fmla="*/ 1 w 523"/>
                    <a:gd name="T35" fmla="*/ 242 h 326"/>
                    <a:gd name="T36" fmla="*/ 32 w 523"/>
                    <a:gd name="T37" fmla="*/ 210 h 326"/>
                    <a:gd name="T38" fmla="*/ 135 w 523"/>
                    <a:gd name="T39" fmla="*/ 206 h 326"/>
                    <a:gd name="T40" fmla="*/ 212 w 523"/>
                    <a:gd name="T41" fmla="*/ 182 h 326"/>
                    <a:gd name="T42" fmla="*/ 119 w 523"/>
                    <a:gd name="T43" fmla="*/ 202 h 326"/>
                    <a:gd name="T44" fmla="*/ 84 w 523"/>
                    <a:gd name="T45" fmla="*/ 133 h 326"/>
                    <a:gd name="T46" fmla="*/ 128 w 523"/>
                    <a:gd name="T47" fmla="*/ 142 h 326"/>
                    <a:gd name="T48" fmla="*/ 142 w 523"/>
                    <a:gd name="T49" fmla="*/ 169 h 326"/>
                    <a:gd name="T50" fmla="*/ 232 w 523"/>
                    <a:gd name="T51" fmla="*/ 130 h 326"/>
                    <a:gd name="T52" fmla="*/ 277 w 523"/>
                    <a:gd name="T53" fmla="*/ 69 h 326"/>
                    <a:gd name="T54" fmla="*/ 238 w 523"/>
                    <a:gd name="T55" fmla="*/ 56 h 326"/>
                    <a:gd name="T56" fmla="*/ 167 w 523"/>
                    <a:gd name="T57" fmla="*/ 106 h 326"/>
                    <a:gd name="T58" fmla="*/ 119 w 523"/>
                    <a:gd name="T59" fmla="*/ 94 h 326"/>
                    <a:gd name="T60" fmla="*/ 249 w 523"/>
                    <a:gd name="T61" fmla="*/ 0 h 326"/>
                    <a:gd name="T62" fmla="*/ 523 w 523"/>
                    <a:gd name="T6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3" h="326">
                      <a:moveTo>
                        <a:pt x="523" y="0"/>
                      </a:moveTo>
                      <a:cubicBezTo>
                        <a:pt x="523" y="126"/>
                        <a:pt x="523" y="126"/>
                        <a:pt x="523" y="126"/>
                      </a:cubicBezTo>
                      <a:cubicBezTo>
                        <a:pt x="366" y="125"/>
                        <a:pt x="366" y="125"/>
                        <a:pt x="366" y="125"/>
                      </a:cubicBezTo>
                      <a:cubicBezTo>
                        <a:pt x="233" y="292"/>
                        <a:pt x="233" y="292"/>
                        <a:pt x="233" y="292"/>
                      </a:cubicBezTo>
                      <a:cubicBezTo>
                        <a:pt x="233" y="292"/>
                        <a:pt x="233" y="292"/>
                        <a:pt x="233" y="292"/>
                      </a:cubicBezTo>
                      <a:cubicBezTo>
                        <a:pt x="233" y="292"/>
                        <a:pt x="233" y="292"/>
                        <a:pt x="233" y="292"/>
                      </a:cubicBezTo>
                      <a:cubicBezTo>
                        <a:pt x="126" y="326"/>
                        <a:pt x="126" y="326"/>
                        <a:pt x="126" y="326"/>
                      </a:cubicBezTo>
                      <a:cubicBezTo>
                        <a:pt x="120" y="310"/>
                        <a:pt x="129" y="292"/>
                        <a:pt x="146" y="286"/>
                      </a:cubicBezTo>
                      <a:cubicBezTo>
                        <a:pt x="207" y="267"/>
                        <a:pt x="207" y="267"/>
                        <a:pt x="207" y="267"/>
                      </a:cubicBezTo>
                      <a:cubicBezTo>
                        <a:pt x="230" y="238"/>
                        <a:pt x="230" y="238"/>
                        <a:pt x="230" y="238"/>
                      </a:cubicBezTo>
                      <a:cubicBezTo>
                        <a:pt x="176" y="269"/>
                        <a:pt x="176" y="269"/>
                        <a:pt x="176" y="269"/>
                      </a:cubicBezTo>
                      <a:cubicBezTo>
                        <a:pt x="176" y="269"/>
                        <a:pt x="176" y="269"/>
                        <a:pt x="176" y="269"/>
                      </a:cubicBezTo>
                      <a:cubicBezTo>
                        <a:pt x="27" y="298"/>
                        <a:pt x="27" y="298"/>
                        <a:pt x="27" y="298"/>
                      </a:cubicBezTo>
                      <a:cubicBezTo>
                        <a:pt x="24" y="281"/>
                        <a:pt x="35" y="264"/>
                        <a:pt x="52" y="261"/>
                      </a:cubicBezTo>
                      <a:cubicBezTo>
                        <a:pt x="163" y="240"/>
                        <a:pt x="163" y="240"/>
                        <a:pt x="163" y="240"/>
                      </a:cubicBezTo>
                      <a:cubicBezTo>
                        <a:pt x="222" y="208"/>
                        <a:pt x="222" y="208"/>
                        <a:pt x="222" y="208"/>
                      </a:cubicBezTo>
                      <a:cubicBezTo>
                        <a:pt x="146" y="237"/>
                        <a:pt x="146" y="237"/>
                        <a:pt x="146" y="237"/>
                      </a:cubicBezTo>
                      <a:cubicBezTo>
                        <a:pt x="1" y="242"/>
                        <a:pt x="1" y="242"/>
                        <a:pt x="1" y="242"/>
                      </a:cubicBezTo>
                      <a:cubicBezTo>
                        <a:pt x="0" y="225"/>
                        <a:pt x="14" y="210"/>
                        <a:pt x="32" y="210"/>
                      </a:cubicBezTo>
                      <a:cubicBezTo>
                        <a:pt x="135" y="206"/>
                        <a:pt x="135" y="206"/>
                        <a:pt x="135" y="206"/>
                      </a:cubicBezTo>
                      <a:cubicBezTo>
                        <a:pt x="212" y="182"/>
                        <a:pt x="212" y="182"/>
                        <a:pt x="212" y="182"/>
                      </a:cubicBezTo>
                      <a:cubicBezTo>
                        <a:pt x="119" y="202"/>
                        <a:pt x="119" y="202"/>
                        <a:pt x="119" y="202"/>
                      </a:cubicBezTo>
                      <a:cubicBezTo>
                        <a:pt x="84" y="133"/>
                        <a:pt x="84" y="133"/>
                        <a:pt x="84" y="133"/>
                      </a:cubicBezTo>
                      <a:cubicBezTo>
                        <a:pt x="99" y="123"/>
                        <a:pt x="119" y="128"/>
                        <a:pt x="128" y="142"/>
                      </a:cubicBezTo>
                      <a:cubicBezTo>
                        <a:pt x="142" y="169"/>
                        <a:pt x="142" y="169"/>
                        <a:pt x="142" y="169"/>
                      </a:cubicBezTo>
                      <a:cubicBezTo>
                        <a:pt x="232" y="130"/>
                        <a:pt x="232" y="130"/>
                        <a:pt x="232" y="130"/>
                      </a:cubicBezTo>
                      <a:cubicBezTo>
                        <a:pt x="232" y="130"/>
                        <a:pt x="286" y="114"/>
                        <a:pt x="277" y="69"/>
                      </a:cubicBezTo>
                      <a:cubicBezTo>
                        <a:pt x="253" y="60"/>
                        <a:pt x="238" y="56"/>
                        <a:pt x="238" y="56"/>
                      </a:cubicBezTo>
                      <a:cubicBezTo>
                        <a:pt x="167" y="106"/>
                        <a:pt x="167" y="106"/>
                        <a:pt x="167" y="106"/>
                      </a:cubicBezTo>
                      <a:cubicBezTo>
                        <a:pt x="152" y="117"/>
                        <a:pt x="129" y="109"/>
                        <a:pt x="119" y="94"/>
                      </a:cubicBezTo>
                      <a:cubicBezTo>
                        <a:pt x="249" y="0"/>
                        <a:pt x="249" y="0"/>
                        <a:pt x="249" y="0"/>
                      </a:cubicBezTo>
                      <a:lnTo>
                        <a:pt x="523"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9" name="Freeform 86"/>
                <p:cNvSpPr>
                  <a:spLocks/>
                </p:cNvSpPr>
                <p:nvPr/>
              </p:nvSpPr>
              <p:spPr bwMode="auto">
                <a:xfrm>
                  <a:off x="900" y="1705"/>
                  <a:ext cx="16" cy="19"/>
                </a:xfrm>
                <a:custGeom>
                  <a:avLst/>
                  <a:gdLst>
                    <a:gd name="T0" fmla="*/ 10 w 16"/>
                    <a:gd name="T1" fmla="*/ 19 h 19"/>
                    <a:gd name="T2" fmla="*/ 0 w 16"/>
                    <a:gd name="T3" fmla="*/ 3 h 19"/>
                    <a:gd name="T4" fmla="*/ 7 w 16"/>
                    <a:gd name="T5" fmla="*/ 0 h 19"/>
                    <a:gd name="T6" fmla="*/ 16 w 16"/>
                    <a:gd name="T7" fmla="*/ 15 h 19"/>
                    <a:gd name="T8" fmla="*/ 10 w 16"/>
                    <a:gd name="T9" fmla="*/ 19 h 19"/>
                  </a:gdLst>
                  <a:ahLst/>
                  <a:cxnLst>
                    <a:cxn ang="0">
                      <a:pos x="T0" y="T1"/>
                    </a:cxn>
                    <a:cxn ang="0">
                      <a:pos x="T2" y="T3"/>
                    </a:cxn>
                    <a:cxn ang="0">
                      <a:pos x="T4" y="T5"/>
                    </a:cxn>
                    <a:cxn ang="0">
                      <a:pos x="T6" y="T7"/>
                    </a:cxn>
                    <a:cxn ang="0">
                      <a:pos x="T8" y="T9"/>
                    </a:cxn>
                  </a:cxnLst>
                  <a:rect l="0" t="0" r="r" b="b"/>
                  <a:pathLst>
                    <a:path w="16" h="19">
                      <a:moveTo>
                        <a:pt x="10" y="19"/>
                      </a:moveTo>
                      <a:lnTo>
                        <a:pt x="0" y="3"/>
                      </a:lnTo>
                      <a:lnTo>
                        <a:pt x="7" y="0"/>
                      </a:lnTo>
                      <a:lnTo>
                        <a:pt x="16" y="15"/>
                      </a:lnTo>
                      <a:lnTo>
                        <a:pt x="1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0" name="Freeform 87"/>
                <p:cNvSpPr>
                  <a:spLocks/>
                </p:cNvSpPr>
                <p:nvPr/>
              </p:nvSpPr>
              <p:spPr bwMode="auto">
                <a:xfrm>
                  <a:off x="1027" y="1653"/>
                  <a:ext cx="15" cy="15"/>
                </a:xfrm>
                <a:custGeom>
                  <a:avLst/>
                  <a:gdLst>
                    <a:gd name="T0" fmla="*/ 16 w 32"/>
                    <a:gd name="T1" fmla="*/ 0 h 31"/>
                    <a:gd name="T2" fmla="*/ 31 w 32"/>
                    <a:gd name="T3" fmla="*/ 15 h 31"/>
                    <a:gd name="T4" fmla="*/ 16 w 32"/>
                    <a:gd name="T5" fmla="*/ 31 h 31"/>
                    <a:gd name="T6" fmla="*/ 0 w 32"/>
                    <a:gd name="T7" fmla="*/ 16 h 31"/>
                    <a:gd name="T8" fmla="*/ 16 w 32"/>
                    <a:gd name="T9" fmla="*/ 0 h 31"/>
                  </a:gdLst>
                  <a:ahLst/>
                  <a:cxnLst>
                    <a:cxn ang="0">
                      <a:pos x="T0" y="T1"/>
                    </a:cxn>
                    <a:cxn ang="0">
                      <a:pos x="T2" y="T3"/>
                    </a:cxn>
                    <a:cxn ang="0">
                      <a:pos x="T4" y="T5"/>
                    </a:cxn>
                    <a:cxn ang="0">
                      <a:pos x="T6" y="T7"/>
                    </a:cxn>
                    <a:cxn ang="0">
                      <a:pos x="T8" y="T9"/>
                    </a:cxn>
                  </a:cxnLst>
                  <a:rect l="0" t="0" r="r" b="b"/>
                  <a:pathLst>
                    <a:path w="32" h="31">
                      <a:moveTo>
                        <a:pt x="16" y="0"/>
                      </a:moveTo>
                      <a:cubicBezTo>
                        <a:pt x="24" y="0"/>
                        <a:pt x="31" y="7"/>
                        <a:pt x="31" y="15"/>
                      </a:cubicBezTo>
                      <a:cubicBezTo>
                        <a:pt x="32" y="24"/>
                        <a:pt x="25" y="31"/>
                        <a:pt x="16" y="31"/>
                      </a:cubicBezTo>
                      <a:cubicBezTo>
                        <a:pt x="7" y="31"/>
                        <a:pt x="0" y="24"/>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1" name="Freeform 88"/>
                <p:cNvSpPr>
                  <a:spLocks/>
                </p:cNvSpPr>
                <p:nvPr/>
              </p:nvSpPr>
              <p:spPr bwMode="auto">
                <a:xfrm>
                  <a:off x="1027" y="1638"/>
                  <a:ext cx="14" cy="15"/>
                </a:xfrm>
                <a:custGeom>
                  <a:avLst/>
                  <a:gdLst>
                    <a:gd name="T0" fmla="*/ 15 w 31"/>
                    <a:gd name="T1" fmla="*/ 0 h 32"/>
                    <a:gd name="T2" fmla="*/ 31 w 31"/>
                    <a:gd name="T3" fmla="*/ 16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5"/>
                        <a:pt x="24" y="32"/>
                        <a:pt x="16" y="32"/>
                      </a:cubicBezTo>
                      <a:cubicBezTo>
                        <a:pt x="7" y="32"/>
                        <a:pt x="0" y="25"/>
                        <a:pt x="0" y="16"/>
                      </a:cubicBezTo>
                      <a:cubicBezTo>
                        <a:pt x="0" y="8"/>
                        <a:pt x="7" y="1"/>
                        <a:pt x="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2" name="Freeform 89"/>
                <p:cNvSpPr>
                  <a:spLocks/>
                </p:cNvSpPr>
                <p:nvPr/>
              </p:nvSpPr>
              <p:spPr bwMode="auto">
                <a:xfrm>
                  <a:off x="1027" y="1623"/>
                  <a:ext cx="14" cy="16"/>
                </a:xfrm>
                <a:custGeom>
                  <a:avLst/>
                  <a:gdLst>
                    <a:gd name="T0" fmla="*/ 15 w 31"/>
                    <a:gd name="T1" fmla="*/ 0 h 32"/>
                    <a:gd name="T2" fmla="*/ 31 w 31"/>
                    <a:gd name="T3" fmla="*/ 16 h 32"/>
                    <a:gd name="T4" fmla="*/ 15 w 31"/>
                    <a:gd name="T5" fmla="*/ 31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4"/>
                        <a:pt x="24" y="31"/>
                        <a:pt x="15" y="31"/>
                      </a:cubicBezTo>
                      <a:cubicBezTo>
                        <a:pt x="7" y="32"/>
                        <a:pt x="0" y="25"/>
                        <a:pt x="0" y="16"/>
                      </a:cubicBezTo>
                      <a:cubicBezTo>
                        <a:pt x="0" y="7"/>
                        <a:pt x="7" y="0"/>
                        <a:pt x="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3" name="Freeform 90"/>
                <p:cNvSpPr>
                  <a:spLocks/>
                </p:cNvSpPr>
                <p:nvPr/>
              </p:nvSpPr>
              <p:spPr bwMode="auto">
                <a:xfrm>
                  <a:off x="1026" y="1609"/>
                  <a:ext cx="15" cy="14"/>
                </a:xfrm>
                <a:custGeom>
                  <a:avLst/>
                  <a:gdLst>
                    <a:gd name="T0" fmla="*/ 16 w 32"/>
                    <a:gd name="T1" fmla="*/ 0 h 31"/>
                    <a:gd name="T2" fmla="*/ 32 w 32"/>
                    <a:gd name="T3" fmla="*/ 15 h 31"/>
                    <a:gd name="T4" fmla="*/ 16 w 32"/>
                    <a:gd name="T5" fmla="*/ 31 h 31"/>
                    <a:gd name="T6" fmla="*/ 0 w 32"/>
                    <a:gd name="T7" fmla="*/ 16 h 31"/>
                    <a:gd name="T8" fmla="*/ 16 w 32"/>
                    <a:gd name="T9" fmla="*/ 0 h 31"/>
                  </a:gdLst>
                  <a:ahLst/>
                  <a:cxnLst>
                    <a:cxn ang="0">
                      <a:pos x="T0" y="T1"/>
                    </a:cxn>
                    <a:cxn ang="0">
                      <a:pos x="T2" y="T3"/>
                    </a:cxn>
                    <a:cxn ang="0">
                      <a:pos x="T4" y="T5"/>
                    </a:cxn>
                    <a:cxn ang="0">
                      <a:pos x="T6" y="T7"/>
                    </a:cxn>
                    <a:cxn ang="0">
                      <a:pos x="T8" y="T9"/>
                    </a:cxn>
                  </a:cxnLst>
                  <a:rect l="0" t="0" r="r" b="b"/>
                  <a:pathLst>
                    <a:path w="32" h="31">
                      <a:moveTo>
                        <a:pt x="16" y="0"/>
                      </a:moveTo>
                      <a:cubicBezTo>
                        <a:pt x="25" y="0"/>
                        <a:pt x="32" y="7"/>
                        <a:pt x="32" y="15"/>
                      </a:cubicBezTo>
                      <a:cubicBezTo>
                        <a:pt x="32" y="24"/>
                        <a:pt x="25" y="31"/>
                        <a:pt x="16" y="31"/>
                      </a:cubicBezTo>
                      <a:cubicBezTo>
                        <a:pt x="8" y="31"/>
                        <a:pt x="0" y="24"/>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4" name="Freeform 91"/>
                <p:cNvSpPr>
                  <a:spLocks/>
                </p:cNvSpPr>
                <p:nvPr/>
              </p:nvSpPr>
              <p:spPr bwMode="auto">
                <a:xfrm>
                  <a:off x="1026" y="1594"/>
                  <a:ext cx="15" cy="15"/>
                </a:xfrm>
                <a:custGeom>
                  <a:avLst/>
                  <a:gdLst>
                    <a:gd name="T0" fmla="*/ 16 w 31"/>
                    <a:gd name="T1" fmla="*/ 0 h 31"/>
                    <a:gd name="T2" fmla="*/ 31 w 31"/>
                    <a:gd name="T3" fmla="*/ 15 h 31"/>
                    <a:gd name="T4" fmla="*/ 16 w 31"/>
                    <a:gd name="T5" fmla="*/ 31 h 31"/>
                    <a:gd name="T6" fmla="*/ 0 w 31"/>
                    <a:gd name="T7" fmla="*/ 15 h 31"/>
                    <a:gd name="T8" fmla="*/ 16 w 31"/>
                    <a:gd name="T9" fmla="*/ 0 h 31"/>
                  </a:gdLst>
                  <a:ahLst/>
                  <a:cxnLst>
                    <a:cxn ang="0">
                      <a:pos x="T0" y="T1"/>
                    </a:cxn>
                    <a:cxn ang="0">
                      <a:pos x="T2" y="T3"/>
                    </a:cxn>
                    <a:cxn ang="0">
                      <a:pos x="T4" y="T5"/>
                    </a:cxn>
                    <a:cxn ang="0">
                      <a:pos x="T6" y="T7"/>
                    </a:cxn>
                    <a:cxn ang="0">
                      <a:pos x="T8" y="T9"/>
                    </a:cxn>
                  </a:cxnLst>
                  <a:rect l="0" t="0" r="r" b="b"/>
                  <a:pathLst>
                    <a:path w="31" h="31">
                      <a:moveTo>
                        <a:pt x="16" y="0"/>
                      </a:moveTo>
                      <a:cubicBezTo>
                        <a:pt x="24" y="0"/>
                        <a:pt x="31" y="6"/>
                        <a:pt x="31" y="15"/>
                      </a:cubicBezTo>
                      <a:cubicBezTo>
                        <a:pt x="31" y="24"/>
                        <a:pt x="25" y="31"/>
                        <a:pt x="16" y="31"/>
                      </a:cubicBezTo>
                      <a:cubicBezTo>
                        <a:pt x="7" y="31"/>
                        <a:pt x="0" y="24"/>
                        <a:pt x="0" y="15"/>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5" name="Freeform 92"/>
                <p:cNvSpPr>
                  <a:spLocks/>
                </p:cNvSpPr>
                <p:nvPr/>
              </p:nvSpPr>
              <p:spPr bwMode="auto">
                <a:xfrm>
                  <a:off x="1062" y="1601"/>
                  <a:ext cx="344" cy="123"/>
                </a:xfrm>
                <a:custGeom>
                  <a:avLst/>
                  <a:gdLst>
                    <a:gd name="T0" fmla="*/ 344 w 344"/>
                    <a:gd name="T1" fmla="*/ 123 h 123"/>
                    <a:gd name="T2" fmla="*/ 0 w 344"/>
                    <a:gd name="T3" fmla="*/ 61 h 123"/>
                    <a:gd name="T4" fmla="*/ 0 w 344"/>
                    <a:gd name="T5" fmla="*/ 0 h 123"/>
                    <a:gd name="T6" fmla="*/ 153 w 344"/>
                    <a:gd name="T7" fmla="*/ 0 h 123"/>
                    <a:gd name="T8" fmla="*/ 344 w 344"/>
                    <a:gd name="T9" fmla="*/ 0 h 123"/>
                    <a:gd name="T10" fmla="*/ 344 w 344"/>
                    <a:gd name="T11" fmla="*/ 123 h 123"/>
                  </a:gdLst>
                  <a:ahLst/>
                  <a:cxnLst>
                    <a:cxn ang="0">
                      <a:pos x="T0" y="T1"/>
                    </a:cxn>
                    <a:cxn ang="0">
                      <a:pos x="T2" y="T3"/>
                    </a:cxn>
                    <a:cxn ang="0">
                      <a:pos x="T4" y="T5"/>
                    </a:cxn>
                    <a:cxn ang="0">
                      <a:pos x="T6" y="T7"/>
                    </a:cxn>
                    <a:cxn ang="0">
                      <a:pos x="T8" y="T9"/>
                    </a:cxn>
                    <a:cxn ang="0">
                      <a:pos x="T10" y="T11"/>
                    </a:cxn>
                  </a:cxnLst>
                  <a:rect l="0" t="0" r="r" b="b"/>
                  <a:pathLst>
                    <a:path w="344" h="123">
                      <a:moveTo>
                        <a:pt x="344" y="123"/>
                      </a:moveTo>
                      <a:lnTo>
                        <a:pt x="0" y="61"/>
                      </a:lnTo>
                      <a:lnTo>
                        <a:pt x="0" y="0"/>
                      </a:lnTo>
                      <a:lnTo>
                        <a:pt x="153" y="0"/>
                      </a:lnTo>
                      <a:lnTo>
                        <a:pt x="344" y="0"/>
                      </a:lnTo>
                      <a:lnTo>
                        <a:pt x="344" y="123"/>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6" name="Rectangle 93"/>
                <p:cNvSpPr>
                  <a:spLocks noChangeArrowheads="1"/>
                </p:cNvSpPr>
                <p:nvPr/>
              </p:nvSpPr>
              <p:spPr bwMode="auto">
                <a:xfrm>
                  <a:off x="1231" y="687"/>
                  <a:ext cx="145" cy="14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7" name="Freeform 94"/>
                <p:cNvSpPr>
                  <a:spLocks noEditPoints="1"/>
                </p:cNvSpPr>
                <p:nvPr/>
              </p:nvSpPr>
              <p:spPr bwMode="auto">
                <a:xfrm>
                  <a:off x="1229" y="685"/>
                  <a:ext cx="149" cy="150"/>
                </a:xfrm>
                <a:custGeom>
                  <a:avLst/>
                  <a:gdLst>
                    <a:gd name="T0" fmla="*/ 149 w 149"/>
                    <a:gd name="T1" fmla="*/ 0 h 150"/>
                    <a:gd name="T2" fmla="*/ 146 w 149"/>
                    <a:gd name="T3" fmla="*/ 0 h 150"/>
                    <a:gd name="T4" fmla="*/ 4 w 149"/>
                    <a:gd name="T5" fmla="*/ 0 h 150"/>
                    <a:gd name="T6" fmla="*/ 0 w 149"/>
                    <a:gd name="T7" fmla="*/ 0 h 150"/>
                    <a:gd name="T8" fmla="*/ 0 w 149"/>
                    <a:gd name="T9" fmla="*/ 4 h 150"/>
                    <a:gd name="T10" fmla="*/ 0 w 149"/>
                    <a:gd name="T11" fmla="*/ 146 h 150"/>
                    <a:gd name="T12" fmla="*/ 0 w 149"/>
                    <a:gd name="T13" fmla="*/ 150 h 150"/>
                    <a:gd name="T14" fmla="*/ 4 w 149"/>
                    <a:gd name="T15" fmla="*/ 150 h 150"/>
                    <a:gd name="T16" fmla="*/ 146 w 149"/>
                    <a:gd name="T17" fmla="*/ 150 h 150"/>
                    <a:gd name="T18" fmla="*/ 149 w 149"/>
                    <a:gd name="T19" fmla="*/ 150 h 150"/>
                    <a:gd name="T20" fmla="*/ 149 w 149"/>
                    <a:gd name="T21" fmla="*/ 146 h 150"/>
                    <a:gd name="T22" fmla="*/ 149 w 149"/>
                    <a:gd name="T23" fmla="*/ 4 h 150"/>
                    <a:gd name="T24" fmla="*/ 149 w 149"/>
                    <a:gd name="T25" fmla="*/ 0 h 150"/>
                    <a:gd name="T26" fmla="*/ 146 w 149"/>
                    <a:gd name="T27" fmla="*/ 146 h 150"/>
                    <a:gd name="T28" fmla="*/ 4 w 149"/>
                    <a:gd name="T29" fmla="*/ 146 h 150"/>
                    <a:gd name="T30" fmla="*/ 4 w 149"/>
                    <a:gd name="T31" fmla="*/ 4 h 150"/>
                    <a:gd name="T32" fmla="*/ 146 w 149"/>
                    <a:gd name="T33" fmla="*/ 4 h 150"/>
                    <a:gd name="T34" fmla="*/ 146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9" y="0"/>
                      </a:moveTo>
                      <a:lnTo>
                        <a:pt x="146" y="0"/>
                      </a:lnTo>
                      <a:lnTo>
                        <a:pt x="4" y="0"/>
                      </a:lnTo>
                      <a:lnTo>
                        <a:pt x="0" y="0"/>
                      </a:lnTo>
                      <a:lnTo>
                        <a:pt x="0" y="4"/>
                      </a:lnTo>
                      <a:lnTo>
                        <a:pt x="0" y="146"/>
                      </a:lnTo>
                      <a:lnTo>
                        <a:pt x="0" y="150"/>
                      </a:lnTo>
                      <a:lnTo>
                        <a:pt x="4" y="150"/>
                      </a:lnTo>
                      <a:lnTo>
                        <a:pt x="146" y="150"/>
                      </a:lnTo>
                      <a:lnTo>
                        <a:pt x="149" y="150"/>
                      </a:lnTo>
                      <a:lnTo>
                        <a:pt x="149" y="146"/>
                      </a:lnTo>
                      <a:lnTo>
                        <a:pt x="149" y="4"/>
                      </a:lnTo>
                      <a:lnTo>
                        <a:pt x="149" y="0"/>
                      </a:lnTo>
                      <a:close/>
                      <a:moveTo>
                        <a:pt x="146" y="146"/>
                      </a:moveTo>
                      <a:lnTo>
                        <a:pt x="4" y="146"/>
                      </a:lnTo>
                      <a:lnTo>
                        <a:pt x="4" y="4"/>
                      </a:lnTo>
                      <a:lnTo>
                        <a:pt x="146" y="4"/>
                      </a:lnTo>
                      <a:lnTo>
                        <a:pt x="146"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8" name="Freeform 95"/>
                <p:cNvSpPr>
                  <a:spLocks/>
                </p:cNvSpPr>
                <p:nvPr/>
              </p:nvSpPr>
              <p:spPr bwMode="auto">
                <a:xfrm>
                  <a:off x="1098" y="1033"/>
                  <a:ext cx="340" cy="248"/>
                </a:xfrm>
                <a:custGeom>
                  <a:avLst/>
                  <a:gdLst>
                    <a:gd name="T0" fmla="*/ 63 w 723"/>
                    <a:gd name="T1" fmla="*/ 0 h 528"/>
                    <a:gd name="T2" fmla="*/ 0 w 723"/>
                    <a:gd name="T3" fmla="*/ 62 h 528"/>
                    <a:gd name="T4" fmla="*/ 0 w 723"/>
                    <a:gd name="T5" fmla="*/ 528 h 528"/>
                    <a:gd name="T6" fmla="*/ 63 w 723"/>
                    <a:gd name="T7" fmla="*/ 524 h 528"/>
                    <a:gd name="T8" fmla="*/ 660 w 723"/>
                    <a:gd name="T9" fmla="*/ 524 h 528"/>
                    <a:gd name="T10" fmla="*/ 723 w 723"/>
                    <a:gd name="T11" fmla="*/ 528 h 528"/>
                    <a:gd name="T12" fmla="*/ 723 w 723"/>
                    <a:gd name="T13" fmla="*/ 62 h 528"/>
                    <a:gd name="T14" fmla="*/ 660 w 723"/>
                    <a:gd name="T15" fmla="*/ 0 h 528"/>
                    <a:gd name="T16" fmla="*/ 94 w 723"/>
                    <a:gd name="T17" fmla="*/ 0 h 528"/>
                    <a:gd name="T18" fmla="*/ 63 w 723"/>
                    <a:gd name="T19"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3" h="528">
                      <a:moveTo>
                        <a:pt x="63" y="0"/>
                      </a:moveTo>
                      <a:cubicBezTo>
                        <a:pt x="63" y="0"/>
                        <a:pt x="0" y="0"/>
                        <a:pt x="0" y="62"/>
                      </a:cubicBezTo>
                      <a:cubicBezTo>
                        <a:pt x="0" y="528"/>
                        <a:pt x="0" y="528"/>
                        <a:pt x="0" y="528"/>
                      </a:cubicBezTo>
                      <a:cubicBezTo>
                        <a:pt x="63" y="524"/>
                        <a:pt x="63" y="524"/>
                        <a:pt x="63" y="524"/>
                      </a:cubicBezTo>
                      <a:cubicBezTo>
                        <a:pt x="660" y="524"/>
                        <a:pt x="660" y="524"/>
                        <a:pt x="660" y="524"/>
                      </a:cubicBezTo>
                      <a:cubicBezTo>
                        <a:pt x="723" y="528"/>
                        <a:pt x="723" y="528"/>
                        <a:pt x="723" y="528"/>
                      </a:cubicBezTo>
                      <a:cubicBezTo>
                        <a:pt x="723" y="62"/>
                        <a:pt x="723" y="62"/>
                        <a:pt x="723" y="62"/>
                      </a:cubicBezTo>
                      <a:cubicBezTo>
                        <a:pt x="723" y="62"/>
                        <a:pt x="723" y="0"/>
                        <a:pt x="660" y="0"/>
                      </a:cubicBezTo>
                      <a:cubicBezTo>
                        <a:pt x="94" y="0"/>
                        <a:pt x="94" y="0"/>
                        <a:pt x="94" y="0"/>
                      </a:cubicBezTo>
                      <a:lnTo>
                        <a:pt x="63"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9" name="Freeform 96"/>
                <p:cNvSpPr>
                  <a:spLocks/>
                </p:cNvSpPr>
                <p:nvPr/>
              </p:nvSpPr>
              <p:spPr bwMode="auto">
                <a:xfrm>
                  <a:off x="1113" y="1044"/>
                  <a:ext cx="310" cy="225"/>
                </a:xfrm>
                <a:custGeom>
                  <a:avLst/>
                  <a:gdLst>
                    <a:gd name="T0" fmla="*/ 57 w 657"/>
                    <a:gd name="T1" fmla="*/ 0 h 477"/>
                    <a:gd name="T2" fmla="*/ 0 w 657"/>
                    <a:gd name="T3" fmla="*/ 56 h 477"/>
                    <a:gd name="T4" fmla="*/ 0 w 657"/>
                    <a:gd name="T5" fmla="*/ 420 h 477"/>
                    <a:gd name="T6" fmla="*/ 57 w 657"/>
                    <a:gd name="T7" fmla="*/ 477 h 477"/>
                    <a:gd name="T8" fmla="*/ 74 w 657"/>
                    <a:gd name="T9" fmla="*/ 477 h 477"/>
                    <a:gd name="T10" fmla="*/ 600 w 657"/>
                    <a:gd name="T11" fmla="*/ 477 h 477"/>
                    <a:gd name="T12" fmla="*/ 657 w 657"/>
                    <a:gd name="T13" fmla="*/ 420 h 477"/>
                    <a:gd name="T14" fmla="*/ 657 w 657"/>
                    <a:gd name="T15" fmla="*/ 56 h 477"/>
                    <a:gd name="T16" fmla="*/ 600 w 657"/>
                    <a:gd name="T17" fmla="*/ 0 h 477"/>
                    <a:gd name="T18" fmla="*/ 57 w 657"/>
                    <a:gd name="T19"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477">
                      <a:moveTo>
                        <a:pt x="57" y="0"/>
                      </a:moveTo>
                      <a:cubicBezTo>
                        <a:pt x="57" y="0"/>
                        <a:pt x="0" y="0"/>
                        <a:pt x="0" y="56"/>
                      </a:cubicBezTo>
                      <a:cubicBezTo>
                        <a:pt x="0" y="420"/>
                        <a:pt x="0" y="420"/>
                        <a:pt x="0" y="420"/>
                      </a:cubicBezTo>
                      <a:cubicBezTo>
                        <a:pt x="0" y="420"/>
                        <a:pt x="0" y="477"/>
                        <a:pt x="57" y="477"/>
                      </a:cubicBezTo>
                      <a:cubicBezTo>
                        <a:pt x="74" y="477"/>
                        <a:pt x="74" y="477"/>
                        <a:pt x="74" y="477"/>
                      </a:cubicBezTo>
                      <a:cubicBezTo>
                        <a:pt x="600" y="477"/>
                        <a:pt x="600" y="477"/>
                        <a:pt x="600" y="477"/>
                      </a:cubicBezTo>
                      <a:cubicBezTo>
                        <a:pt x="600" y="477"/>
                        <a:pt x="657" y="477"/>
                        <a:pt x="657" y="420"/>
                      </a:cubicBezTo>
                      <a:cubicBezTo>
                        <a:pt x="657" y="56"/>
                        <a:pt x="657" y="56"/>
                        <a:pt x="657" y="56"/>
                      </a:cubicBezTo>
                      <a:cubicBezTo>
                        <a:pt x="657" y="56"/>
                        <a:pt x="657" y="0"/>
                        <a:pt x="600" y="0"/>
                      </a:cubicBezTo>
                      <a:lnTo>
                        <a:pt x="57"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0" name="Freeform 97"/>
                <p:cNvSpPr>
                  <a:spLocks/>
                </p:cNvSpPr>
                <p:nvPr/>
              </p:nvSpPr>
              <p:spPr bwMode="auto">
                <a:xfrm>
                  <a:off x="1030" y="1292"/>
                  <a:ext cx="476" cy="17"/>
                </a:xfrm>
                <a:custGeom>
                  <a:avLst/>
                  <a:gdLst>
                    <a:gd name="T0" fmla="*/ 0 w 1009"/>
                    <a:gd name="T1" fmla="*/ 0 h 36"/>
                    <a:gd name="T2" fmla="*/ 77 w 1009"/>
                    <a:gd name="T3" fmla="*/ 36 h 36"/>
                    <a:gd name="T4" fmla="*/ 932 w 1009"/>
                    <a:gd name="T5" fmla="*/ 36 h 36"/>
                    <a:gd name="T6" fmla="*/ 1009 w 1009"/>
                    <a:gd name="T7" fmla="*/ 0 h 36"/>
                    <a:gd name="T8" fmla="*/ 0 w 1009"/>
                    <a:gd name="T9" fmla="*/ 0 h 36"/>
                  </a:gdLst>
                  <a:ahLst/>
                  <a:cxnLst>
                    <a:cxn ang="0">
                      <a:pos x="T0" y="T1"/>
                    </a:cxn>
                    <a:cxn ang="0">
                      <a:pos x="T2" y="T3"/>
                    </a:cxn>
                    <a:cxn ang="0">
                      <a:pos x="T4" y="T5"/>
                    </a:cxn>
                    <a:cxn ang="0">
                      <a:pos x="T6" y="T7"/>
                    </a:cxn>
                    <a:cxn ang="0">
                      <a:pos x="T8" y="T9"/>
                    </a:cxn>
                  </a:cxnLst>
                  <a:rect l="0" t="0" r="r" b="b"/>
                  <a:pathLst>
                    <a:path w="1009" h="36">
                      <a:moveTo>
                        <a:pt x="0" y="0"/>
                      </a:moveTo>
                      <a:cubicBezTo>
                        <a:pt x="0" y="3"/>
                        <a:pt x="3" y="36"/>
                        <a:pt x="77" y="36"/>
                      </a:cubicBezTo>
                      <a:cubicBezTo>
                        <a:pt x="932" y="36"/>
                        <a:pt x="932" y="36"/>
                        <a:pt x="932" y="36"/>
                      </a:cubicBezTo>
                      <a:cubicBezTo>
                        <a:pt x="932" y="36"/>
                        <a:pt x="1008" y="36"/>
                        <a:pt x="1009" y="0"/>
                      </a:cubicBezTo>
                      <a:lnTo>
                        <a:pt x="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1" name="Freeform 98"/>
                <p:cNvSpPr>
                  <a:spLocks/>
                </p:cNvSpPr>
                <p:nvPr/>
              </p:nvSpPr>
              <p:spPr bwMode="auto">
                <a:xfrm>
                  <a:off x="1030" y="1280"/>
                  <a:ext cx="476" cy="12"/>
                </a:xfrm>
                <a:custGeom>
                  <a:avLst/>
                  <a:gdLst>
                    <a:gd name="T0" fmla="*/ 63 w 476"/>
                    <a:gd name="T1" fmla="*/ 0 h 12"/>
                    <a:gd name="T2" fmla="*/ 0 w 476"/>
                    <a:gd name="T3" fmla="*/ 12 h 12"/>
                    <a:gd name="T4" fmla="*/ 476 w 476"/>
                    <a:gd name="T5" fmla="*/ 12 h 12"/>
                    <a:gd name="T6" fmla="*/ 412 w 476"/>
                    <a:gd name="T7" fmla="*/ 0 h 12"/>
                    <a:gd name="T8" fmla="*/ 63 w 476"/>
                    <a:gd name="T9" fmla="*/ 0 h 12"/>
                  </a:gdLst>
                  <a:ahLst/>
                  <a:cxnLst>
                    <a:cxn ang="0">
                      <a:pos x="T0" y="T1"/>
                    </a:cxn>
                    <a:cxn ang="0">
                      <a:pos x="T2" y="T3"/>
                    </a:cxn>
                    <a:cxn ang="0">
                      <a:pos x="T4" y="T5"/>
                    </a:cxn>
                    <a:cxn ang="0">
                      <a:pos x="T6" y="T7"/>
                    </a:cxn>
                    <a:cxn ang="0">
                      <a:pos x="T8" y="T9"/>
                    </a:cxn>
                  </a:cxnLst>
                  <a:rect l="0" t="0" r="r" b="b"/>
                  <a:pathLst>
                    <a:path w="476" h="12">
                      <a:moveTo>
                        <a:pt x="63" y="0"/>
                      </a:moveTo>
                      <a:lnTo>
                        <a:pt x="0" y="12"/>
                      </a:lnTo>
                      <a:lnTo>
                        <a:pt x="476" y="12"/>
                      </a:lnTo>
                      <a:lnTo>
                        <a:pt x="412" y="0"/>
                      </a:lnTo>
                      <a:lnTo>
                        <a:pt x="63"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2" name="Freeform 99"/>
                <p:cNvSpPr>
                  <a:spLocks/>
                </p:cNvSpPr>
                <p:nvPr/>
              </p:nvSpPr>
              <p:spPr bwMode="auto">
                <a:xfrm>
                  <a:off x="636" y="1170"/>
                  <a:ext cx="310" cy="214"/>
                </a:xfrm>
                <a:custGeom>
                  <a:avLst/>
                  <a:gdLst>
                    <a:gd name="T0" fmla="*/ 310 w 310"/>
                    <a:gd name="T1" fmla="*/ 214 h 214"/>
                    <a:gd name="T2" fmla="*/ 310 w 310"/>
                    <a:gd name="T3" fmla="*/ 0 h 214"/>
                    <a:gd name="T4" fmla="*/ 155 w 310"/>
                    <a:gd name="T5" fmla="*/ 0 h 214"/>
                    <a:gd name="T6" fmla="*/ 0 w 310"/>
                    <a:gd name="T7" fmla="*/ 0 h 214"/>
                    <a:gd name="T8" fmla="*/ 0 w 310"/>
                    <a:gd name="T9" fmla="*/ 214 h 214"/>
                    <a:gd name="T10" fmla="*/ 155 w 310"/>
                    <a:gd name="T11" fmla="*/ 214 h 214"/>
                    <a:gd name="T12" fmla="*/ 310 w 310"/>
                    <a:gd name="T13" fmla="*/ 214 h 214"/>
                  </a:gdLst>
                  <a:ahLst/>
                  <a:cxnLst>
                    <a:cxn ang="0">
                      <a:pos x="T0" y="T1"/>
                    </a:cxn>
                    <a:cxn ang="0">
                      <a:pos x="T2" y="T3"/>
                    </a:cxn>
                    <a:cxn ang="0">
                      <a:pos x="T4" y="T5"/>
                    </a:cxn>
                    <a:cxn ang="0">
                      <a:pos x="T6" y="T7"/>
                    </a:cxn>
                    <a:cxn ang="0">
                      <a:pos x="T8" y="T9"/>
                    </a:cxn>
                    <a:cxn ang="0">
                      <a:pos x="T10" y="T11"/>
                    </a:cxn>
                    <a:cxn ang="0">
                      <a:pos x="T12" y="T13"/>
                    </a:cxn>
                  </a:cxnLst>
                  <a:rect l="0" t="0" r="r" b="b"/>
                  <a:pathLst>
                    <a:path w="310" h="214">
                      <a:moveTo>
                        <a:pt x="310" y="214"/>
                      </a:moveTo>
                      <a:lnTo>
                        <a:pt x="310" y="0"/>
                      </a:lnTo>
                      <a:lnTo>
                        <a:pt x="155" y="0"/>
                      </a:lnTo>
                      <a:lnTo>
                        <a:pt x="0" y="0"/>
                      </a:lnTo>
                      <a:lnTo>
                        <a:pt x="0" y="214"/>
                      </a:lnTo>
                      <a:lnTo>
                        <a:pt x="155" y="214"/>
                      </a:lnTo>
                      <a:lnTo>
                        <a:pt x="310" y="2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3" name="Rectangle 100"/>
                <p:cNvSpPr>
                  <a:spLocks noChangeArrowheads="1"/>
                </p:cNvSpPr>
                <p:nvPr/>
              </p:nvSpPr>
              <p:spPr bwMode="auto">
                <a:xfrm>
                  <a:off x="652" y="1182"/>
                  <a:ext cx="278" cy="166"/>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4" name="Rectangle 101"/>
                <p:cNvSpPr>
                  <a:spLocks noChangeArrowheads="1"/>
                </p:cNvSpPr>
                <p:nvPr/>
              </p:nvSpPr>
              <p:spPr bwMode="auto">
                <a:xfrm>
                  <a:off x="1149" y="1389"/>
                  <a:ext cx="130" cy="1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5" name="Rectangle 102"/>
                <p:cNvSpPr>
                  <a:spLocks noChangeArrowheads="1"/>
                </p:cNvSpPr>
                <p:nvPr/>
              </p:nvSpPr>
              <p:spPr bwMode="auto">
                <a:xfrm>
                  <a:off x="1141" y="1384"/>
                  <a:ext cx="145" cy="146"/>
                </a:xfrm>
                <a:prstGeom prst="rect">
                  <a:avLst/>
                </a:prstGeom>
                <a:solidFill>
                  <a:srgbClr val="0084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6" name="Freeform 103"/>
                <p:cNvSpPr>
                  <a:spLocks noEditPoints="1"/>
                </p:cNvSpPr>
                <p:nvPr/>
              </p:nvSpPr>
              <p:spPr bwMode="auto">
                <a:xfrm>
                  <a:off x="1139" y="1382"/>
                  <a:ext cx="149" cy="150"/>
                </a:xfrm>
                <a:custGeom>
                  <a:avLst/>
                  <a:gdLst>
                    <a:gd name="T0" fmla="*/ 149 w 149"/>
                    <a:gd name="T1" fmla="*/ 0 h 150"/>
                    <a:gd name="T2" fmla="*/ 146 w 149"/>
                    <a:gd name="T3" fmla="*/ 0 h 150"/>
                    <a:gd name="T4" fmla="*/ 4 w 149"/>
                    <a:gd name="T5" fmla="*/ 0 h 150"/>
                    <a:gd name="T6" fmla="*/ 0 w 149"/>
                    <a:gd name="T7" fmla="*/ 0 h 150"/>
                    <a:gd name="T8" fmla="*/ 0 w 149"/>
                    <a:gd name="T9" fmla="*/ 4 h 150"/>
                    <a:gd name="T10" fmla="*/ 0 w 149"/>
                    <a:gd name="T11" fmla="*/ 146 h 150"/>
                    <a:gd name="T12" fmla="*/ 0 w 149"/>
                    <a:gd name="T13" fmla="*/ 150 h 150"/>
                    <a:gd name="T14" fmla="*/ 4 w 149"/>
                    <a:gd name="T15" fmla="*/ 150 h 150"/>
                    <a:gd name="T16" fmla="*/ 146 w 149"/>
                    <a:gd name="T17" fmla="*/ 150 h 150"/>
                    <a:gd name="T18" fmla="*/ 149 w 149"/>
                    <a:gd name="T19" fmla="*/ 150 h 150"/>
                    <a:gd name="T20" fmla="*/ 149 w 149"/>
                    <a:gd name="T21" fmla="*/ 146 h 150"/>
                    <a:gd name="T22" fmla="*/ 149 w 149"/>
                    <a:gd name="T23" fmla="*/ 4 h 150"/>
                    <a:gd name="T24" fmla="*/ 149 w 149"/>
                    <a:gd name="T25" fmla="*/ 0 h 150"/>
                    <a:gd name="T26" fmla="*/ 146 w 149"/>
                    <a:gd name="T27" fmla="*/ 146 h 150"/>
                    <a:gd name="T28" fmla="*/ 4 w 149"/>
                    <a:gd name="T29" fmla="*/ 146 h 150"/>
                    <a:gd name="T30" fmla="*/ 4 w 149"/>
                    <a:gd name="T31" fmla="*/ 4 h 150"/>
                    <a:gd name="T32" fmla="*/ 146 w 149"/>
                    <a:gd name="T33" fmla="*/ 4 h 150"/>
                    <a:gd name="T34" fmla="*/ 146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9" y="0"/>
                      </a:moveTo>
                      <a:lnTo>
                        <a:pt x="146" y="0"/>
                      </a:lnTo>
                      <a:lnTo>
                        <a:pt x="4" y="0"/>
                      </a:lnTo>
                      <a:lnTo>
                        <a:pt x="0" y="0"/>
                      </a:lnTo>
                      <a:lnTo>
                        <a:pt x="0" y="4"/>
                      </a:lnTo>
                      <a:lnTo>
                        <a:pt x="0" y="146"/>
                      </a:lnTo>
                      <a:lnTo>
                        <a:pt x="0" y="150"/>
                      </a:lnTo>
                      <a:lnTo>
                        <a:pt x="4" y="150"/>
                      </a:lnTo>
                      <a:lnTo>
                        <a:pt x="146" y="150"/>
                      </a:lnTo>
                      <a:lnTo>
                        <a:pt x="149" y="150"/>
                      </a:lnTo>
                      <a:lnTo>
                        <a:pt x="149" y="146"/>
                      </a:lnTo>
                      <a:lnTo>
                        <a:pt x="149" y="4"/>
                      </a:lnTo>
                      <a:lnTo>
                        <a:pt x="149" y="0"/>
                      </a:lnTo>
                      <a:close/>
                      <a:moveTo>
                        <a:pt x="146" y="146"/>
                      </a:moveTo>
                      <a:lnTo>
                        <a:pt x="4" y="146"/>
                      </a:lnTo>
                      <a:lnTo>
                        <a:pt x="4" y="4"/>
                      </a:lnTo>
                      <a:lnTo>
                        <a:pt x="146" y="4"/>
                      </a:lnTo>
                      <a:lnTo>
                        <a:pt x="146"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7" name="Freeform 104"/>
                <p:cNvSpPr>
                  <a:spLocks/>
                </p:cNvSpPr>
                <p:nvPr/>
              </p:nvSpPr>
              <p:spPr bwMode="auto">
                <a:xfrm>
                  <a:off x="599" y="1088"/>
                  <a:ext cx="183" cy="163"/>
                </a:xfrm>
                <a:custGeom>
                  <a:avLst/>
                  <a:gdLst>
                    <a:gd name="T0" fmla="*/ 351 w 389"/>
                    <a:gd name="T1" fmla="*/ 128 h 346"/>
                    <a:gd name="T2" fmla="*/ 351 w 389"/>
                    <a:gd name="T3" fmla="*/ 128 h 346"/>
                    <a:gd name="T4" fmla="*/ 311 w 389"/>
                    <a:gd name="T5" fmla="*/ 100 h 346"/>
                    <a:gd name="T6" fmla="*/ 253 w 389"/>
                    <a:gd name="T7" fmla="*/ 59 h 346"/>
                    <a:gd name="T8" fmla="*/ 185 w 389"/>
                    <a:gd name="T9" fmla="*/ 11 h 346"/>
                    <a:gd name="T10" fmla="*/ 195 w 389"/>
                    <a:gd name="T11" fmla="*/ 69 h 346"/>
                    <a:gd name="T12" fmla="*/ 284 w 389"/>
                    <a:gd name="T13" fmla="*/ 132 h 346"/>
                    <a:gd name="T14" fmla="*/ 281 w 389"/>
                    <a:gd name="T15" fmla="*/ 188 h 346"/>
                    <a:gd name="T16" fmla="*/ 189 w 389"/>
                    <a:gd name="T17" fmla="*/ 161 h 346"/>
                    <a:gd name="T18" fmla="*/ 107 w 389"/>
                    <a:gd name="T19" fmla="*/ 73 h 346"/>
                    <a:gd name="T20" fmla="*/ 139 w 389"/>
                    <a:gd name="T21" fmla="*/ 54 h 346"/>
                    <a:gd name="T22" fmla="*/ 154 w 389"/>
                    <a:gd name="T23" fmla="*/ 0 h 346"/>
                    <a:gd name="T24" fmla="*/ 56 w 389"/>
                    <a:gd name="T25" fmla="*/ 56 h 346"/>
                    <a:gd name="T26" fmla="*/ 119 w 389"/>
                    <a:gd name="T27" fmla="*/ 158 h 346"/>
                    <a:gd name="T28" fmla="*/ 58 w 389"/>
                    <a:gd name="T29" fmla="*/ 77 h 346"/>
                    <a:gd name="T30" fmla="*/ 25 w 389"/>
                    <a:gd name="T31" fmla="*/ 103 h 346"/>
                    <a:gd name="T32" fmla="*/ 92 w 389"/>
                    <a:gd name="T33" fmla="*/ 181 h 346"/>
                    <a:gd name="T34" fmla="*/ 30 w 389"/>
                    <a:gd name="T35" fmla="*/ 124 h 346"/>
                    <a:gd name="T36" fmla="*/ 0 w 389"/>
                    <a:gd name="T37" fmla="*/ 152 h 346"/>
                    <a:gd name="T38" fmla="*/ 59 w 389"/>
                    <a:gd name="T39" fmla="*/ 203 h 346"/>
                    <a:gd name="T40" fmla="*/ 16 w 389"/>
                    <a:gd name="T41" fmla="*/ 187 h 346"/>
                    <a:gd name="T42" fmla="*/ 13 w 389"/>
                    <a:gd name="T43" fmla="*/ 230 h 346"/>
                    <a:gd name="T44" fmla="*/ 249 w 389"/>
                    <a:gd name="T45" fmla="*/ 328 h 346"/>
                    <a:gd name="T46" fmla="*/ 260 w 389"/>
                    <a:gd name="T47" fmla="*/ 346 h 346"/>
                    <a:gd name="T48" fmla="*/ 389 w 389"/>
                    <a:gd name="T49" fmla="*/ 278 h 346"/>
                    <a:gd name="T50" fmla="*/ 351 w 389"/>
                    <a:gd name="T51" fmla="*/ 128 h 346"/>
                    <a:gd name="T52" fmla="*/ 351 w 389"/>
                    <a:gd name="T53" fmla="*/ 1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9" h="346">
                      <a:moveTo>
                        <a:pt x="351" y="128"/>
                      </a:moveTo>
                      <a:cubicBezTo>
                        <a:pt x="351" y="128"/>
                        <a:pt x="351" y="128"/>
                        <a:pt x="351" y="128"/>
                      </a:cubicBezTo>
                      <a:cubicBezTo>
                        <a:pt x="311" y="100"/>
                        <a:pt x="311" y="100"/>
                        <a:pt x="311" y="100"/>
                      </a:cubicBezTo>
                      <a:cubicBezTo>
                        <a:pt x="253" y="59"/>
                        <a:pt x="253" y="59"/>
                        <a:pt x="253" y="59"/>
                      </a:cubicBezTo>
                      <a:cubicBezTo>
                        <a:pt x="185" y="11"/>
                        <a:pt x="185" y="11"/>
                        <a:pt x="185" y="11"/>
                      </a:cubicBezTo>
                      <a:cubicBezTo>
                        <a:pt x="171" y="29"/>
                        <a:pt x="176" y="55"/>
                        <a:pt x="195" y="69"/>
                      </a:cubicBezTo>
                      <a:cubicBezTo>
                        <a:pt x="284" y="132"/>
                        <a:pt x="284" y="132"/>
                        <a:pt x="284" y="132"/>
                      </a:cubicBezTo>
                      <a:cubicBezTo>
                        <a:pt x="308" y="151"/>
                        <a:pt x="303" y="173"/>
                        <a:pt x="281" y="188"/>
                      </a:cubicBezTo>
                      <a:cubicBezTo>
                        <a:pt x="231" y="218"/>
                        <a:pt x="189" y="161"/>
                        <a:pt x="189" y="161"/>
                      </a:cubicBezTo>
                      <a:cubicBezTo>
                        <a:pt x="107" y="73"/>
                        <a:pt x="107" y="73"/>
                        <a:pt x="107" y="73"/>
                      </a:cubicBezTo>
                      <a:cubicBezTo>
                        <a:pt x="139" y="54"/>
                        <a:pt x="139" y="54"/>
                        <a:pt x="139" y="54"/>
                      </a:cubicBezTo>
                      <a:cubicBezTo>
                        <a:pt x="158" y="43"/>
                        <a:pt x="165" y="19"/>
                        <a:pt x="154" y="0"/>
                      </a:cubicBezTo>
                      <a:cubicBezTo>
                        <a:pt x="56" y="56"/>
                        <a:pt x="56" y="56"/>
                        <a:pt x="56" y="56"/>
                      </a:cubicBezTo>
                      <a:cubicBezTo>
                        <a:pt x="119" y="158"/>
                        <a:pt x="119" y="158"/>
                        <a:pt x="119" y="158"/>
                      </a:cubicBezTo>
                      <a:cubicBezTo>
                        <a:pt x="58" y="77"/>
                        <a:pt x="58" y="77"/>
                        <a:pt x="58" y="77"/>
                      </a:cubicBezTo>
                      <a:cubicBezTo>
                        <a:pt x="25" y="103"/>
                        <a:pt x="25" y="103"/>
                        <a:pt x="25" y="103"/>
                      </a:cubicBezTo>
                      <a:cubicBezTo>
                        <a:pt x="92" y="181"/>
                        <a:pt x="92" y="181"/>
                        <a:pt x="92" y="181"/>
                      </a:cubicBezTo>
                      <a:cubicBezTo>
                        <a:pt x="30" y="124"/>
                        <a:pt x="30" y="124"/>
                        <a:pt x="30" y="124"/>
                      </a:cubicBezTo>
                      <a:cubicBezTo>
                        <a:pt x="0" y="152"/>
                        <a:pt x="0" y="152"/>
                        <a:pt x="0" y="152"/>
                      </a:cubicBezTo>
                      <a:cubicBezTo>
                        <a:pt x="59" y="203"/>
                        <a:pt x="59" y="203"/>
                        <a:pt x="59" y="203"/>
                      </a:cubicBezTo>
                      <a:cubicBezTo>
                        <a:pt x="16" y="187"/>
                        <a:pt x="16" y="187"/>
                        <a:pt x="16" y="187"/>
                      </a:cubicBezTo>
                      <a:cubicBezTo>
                        <a:pt x="13" y="230"/>
                        <a:pt x="13" y="230"/>
                        <a:pt x="13" y="230"/>
                      </a:cubicBezTo>
                      <a:cubicBezTo>
                        <a:pt x="249" y="328"/>
                        <a:pt x="249" y="328"/>
                        <a:pt x="249" y="328"/>
                      </a:cubicBezTo>
                      <a:cubicBezTo>
                        <a:pt x="260" y="346"/>
                        <a:pt x="260" y="346"/>
                        <a:pt x="260" y="346"/>
                      </a:cubicBezTo>
                      <a:cubicBezTo>
                        <a:pt x="389" y="278"/>
                        <a:pt x="389" y="278"/>
                        <a:pt x="389" y="278"/>
                      </a:cubicBezTo>
                      <a:cubicBezTo>
                        <a:pt x="351" y="128"/>
                        <a:pt x="351" y="128"/>
                        <a:pt x="351" y="128"/>
                      </a:cubicBezTo>
                      <a:cubicBezTo>
                        <a:pt x="351" y="128"/>
                        <a:pt x="351" y="128"/>
                        <a:pt x="351" y="128"/>
                      </a:cubicBezTo>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8" name="Freeform 105"/>
                <p:cNvSpPr>
                  <a:spLocks/>
                </p:cNvSpPr>
                <p:nvPr/>
              </p:nvSpPr>
              <p:spPr bwMode="auto">
                <a:xfrm>
                  <a:off x="711" y="1233"/>
                  <a:ext cx="90" cy="115"/>
                </a:xfrm>
                <a:custGeom>
                  <a:avLst/>
                  <a:gdLst>
                    <a:gd name="T0" fmla="*/ 0 w 90"/>
                    <a:gd name="T1" fmla="*/ 115 h 115"/>
                    <a:gd name="T2" fmla="*/ 90 w 90"/>
                    <a:gd name="T3" fmla="*/ 115 h 115"/>
                    <a:gd name="T4" fmla="*/ 90 w 90"/>
                    <a:gd name="T5" fmla="*/ 0 h 115"/>
                    <a:gd name="T6" fmla="*/ 13 w 90"/>
                    <a:gd name="T7" fmla="*/ 40 h 115"/>
                    <a:gd name="T8" fmla="*/ 0 w 90"/>
                    <a:gd name="T9" fmla="*/ 115 h 115"/>
                  </a:gdLst>
                  <a:ahLst/>
                  <a:cxnLst>
                    <a:cxn ang="0">
                      <a:pos x="T0" y="T1"/>
                    </a:cxn>
                    <a:cxn ang="0">
                      <a:pos x="T2" y="T3"/>
                    </a:cxn>
                    <a:cxn ang="0">
                      <a:pos x="T4" y="T5"/>
                    </a:cxn>
                    <a:cxn ang="0">
                      <a:pos x="T6" y="T7"/>
                    </a:cxn>
                    <a:cxn ang="0">
                      <a:pos x="T8" y="T9"/>
                    </a:cxn>
                  </a:cxnLst>
                  <a:rect l="0" t="0" r="r" b="b"/>
                  <a:pathLst>
                    <a:path w="90" h="115">
                      <a:moveTo>
                        <a:pt x="0" y="115"/>
                      </a:moveTo>
                      <a:lnTo>
                        <a:pt x="90" y="115"/>
                      </a:lnTo>
                      <a:lnTo>
                        <a:pt x="90" y="0"/>
                      </a:lnTo>
                      <a:lnTo>
                        <a:pt x="13" y="40"/>
                      </a:lnTo>
                      <a:lnTo>
                        <a:pt x="0" y="115"/>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9" name="Freeform 106"/>
                <p:cNvSpPr>
                  <a:spLocks/>
                </p:cNvSpPr>
                <p:nvPr/>
              </p:nvSpPr>
              <p:spPr bwMode="auto">
                <a:xfrm>
                  <a:off x="717" y="1215"/>
                  <a:ext cx="83" cy="57"/>
                </a:xfrm>
                <a:custGeom>
                  <a:avLst/>
                  <a:gdLst>
                    <a:gd name="T0" fmla="*/ 0 w 83"/>
                    <a:gd name="T1" fmla="*/ 38 h 57"/>
                    <a:gd name="T2" fmla="*/ 10 w 83"/>
                    <a:gd name="T3" fmla="*/ 57 h 57"/>
                    <a:gd name="T4" fmla="*/ 83 w 83"/>
                    <a:gd name="T5" fmla="*/ 19 h 57"/>
                    <a:gd name="T6" fmla="*/ 73 w 83"/>
                    <a:gd name="T7" fmla="*/ 0 h 57"/>
                    <a:gd name="T8" fmla="*/ 0 w 83"/>
                    <a:gd name="T9" fmla="*/ 38 h 57"/>
                  </a:gdLst>
                  <a:ahLst/>
                  <a:cxnLst>
                    <a:cxn ang="0">
                      <a:pos x="T0" y="T1"/>
                    </a:cxn>
                    <a:cxn ang="0">
                      <a:pos x="T2" y="T3"/>
                    </a:cxn>
                    <a:cxn ang="0">
                      <a:pos x="T4" y="T5"/>
                    </a:cxn>
                    <a:cxn ang="0">
                      <a:pos x="T6" y="T7"/>
                    </a:cxn>
                    <a:cxn ang="0">
                      <a:pos x="T8" y="T9"/>
                    </a:cxn>
                  </a:cxnLst>
                  <a:rect l="0" t="0" r="r" b="b"/>
                  <a:pathLst>
                    <a:path w="83" h="57">
                      <a:moveTo>
                        <a:pt x="0" y="38"/>
                      </a:moveTo>
                      <a:lnTo>
                        <a:pt x="10" y="57"/>
                      </a:lnTo>
                      <a:lnTo>
                        <a:pt x="83" y="19"/>
                      </a:lnTo>
                      <a:lnTo>
                        <a:pt x="73" y="0"/>
                      </a:lnTo>
                      <a:lnTo>
                        <a:pt x="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0" name="Freeform 107"/>
                <p:cNvSpPr>
                  <a:spLocks/>
                </p:cNvSpPr>
                <p:nvPr/>
              </p:nvSpPr>
              <p:spPr bwMode="auto">
                <a:xfrm>
                  <a:off x="1096" y="610"/>
                  <a:ext cx="163" cy="184"/>
                </a:xfrm>
                <a:custGeom>
                  <a:avLst/>
                  <a:gdLst>
                    <a:gd name="T0" fmla="*/ 290 w 346"/>
                    <a:gd name="T1" fmla="*/ 57 h 390"/>
                    <a:gd name="T2" fmla="*/ 188 w 346"/>
                    <a:gd name="T3" fmla="*/ 119 h 390"/>
                    <a:gd name="T4" fmla="*/ 269 w 346"/>
                    <a:gd name="T5" fmla="*/ 59 h 390"/>
                    <a:gd name="T6" fmla="*/ 243 w 346"/>
                    <a:gd name="T7" fmla="*/ 26 h 390"/>
                    <a:gd name="T8" fmla="*/ 165 w 346"/>
                    <a:gd name="T9" fmla="*/ 93 h 390"/>
                    <a:gd name="T10" fmla="*/ 222 w 346"/>
                    <a:gd name="T11" fmla="*/ 30 h 390"/>
                    <a:gd name="T12" fmla="*/ 194 w 346"/>
                    <a:gd name="T13" fmla="*/ 0 h 390"/>
                    <a:gd name="T14" fmla="*/ 194 w 346"/>
                    <a:gd name="T15" fmla="*/ 0 h 390"/>
                    <a:gd name="T16" fmla="*/ 143 w 346"/>
                    <a:gd name="T17" fmla="*/ 59 h 390"/>
                    <a:gd name="T18" fmla="*/ 159 w 346"/>
                    <a:gd name="T19" fmla="*/ 16 h 390"/>
                    <a:gd name="T20" fmla="*/ 115 w 346"/>
                    <a:gd name="T21" fmla="*/ 13 h 390"/>
                    <a:gd name="T22" fmla="*/ 18 w 346"/>
                    <a:gd name="T23" fmla="*/ 250 h 390"/>
                    <a:gd name="T24" fmla="*/ 0 w 346"/>
                    <a:gd name="T25" fmla="*/ 261 h 390"/>
                    <a:gd name="T26" fmla="*/ 67 w 346"/>
                    <a:gd name="T27" fmla="*/ 390 h 390"/>
                    <a:gd name="T28" fmla="*/ 218 w 346"/>
                    <a:gd name="T29" fmla="*/ 352 h 390"/>
                    <a:gd name="T30" fmla="*/ 218 w 346"/>
                    <a:gd name="T31" fmla="*/ 352 h 390"/>
                    <a:gd name="T32" fmla="*/ 218 w 346"/>
                    <a:gd name="T33" fmla="*/ 352 h 390"/>
                    <a:gd name="T34" fmla="*/ 246 w 346"/>
                    <a:gd name="T35" fmla="*/ 312 h 390"/>
                    <a:gd name="T36" fmla="*/ 287 w 346"/>
                    <a:gd name="T37" fmla="*/ 253 h 390"/>
                    <a:gd name="T38" fmla="*/ 335 w 346"/>
                    <a:gd name="T39" fmla="*/ 185 h 390"/>
                    <a:gd name="T40" fmla="*/ 277 w 346"/>
                    <a:gd name="T41" fmla="*/ 195 h 390"/>
                    <a:gd name="T42" fmla="*/ 214 w 346"/>
                    <a:gd name="T43" fmla="*/ 285 h 390"/>
                    <a:gd name="T44" fmla="*/ 158 w 346"/>
                    <a:gd name="T45" fmla="*/ 281 h 390"/>
                    <a:gd name="T46" fmla="*/ 185 w 346"/>
                    <a:gd name="T47" fmla="*/ 189 h 390"/>
                    <a:gd name="T48" fmla="*/ 273 w 346"/>
                    <a:gd name="T49" fmla="*/ 108 h 390"/>
                    <a:gd name="T50" fmla="*/ 292 w 346"/>
                    <a:gd name="T51" fmla="*/ 140 h 390"/>
                    <a:gd name="T52" fmla="*/ 346 w 346"/>
                    <a:gd name="T53" fmla="*/ 155 h 390"/>
                    <a:gd name="T54" fmla="*/ 290 w 346"/>
                    <a:gd name="T55" fmla="*/ 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6" h="390">
                      <a:moveTo>
                        <a:pt x="290" y="57"/>
                      </a:moveTo>
                      <a:cubicBezTo>
                        <a:pt x="188" y="119"/>
                        <a:pt x="188" y="119"/>
                        <a:pt x="188" y="119"/>
                      </a:cubicBezTo>
                      <a:cubicBezTo>
                        <a:pt x="269" y="59"/>
                        <a:pt x="269" y="59"/>
                        <a:pt x="269" y="59"/>
                      </a:cubicBezTo>
                      <a:cubicBezTo>
                        <a:pt x="243" y="26"/>
                        <a:pt x="243" y="26"/>
                        <a:pt x="243" y="26"/>
                      </a:cubicBezTo>
                      <a:cubicBezTo>
                        <a:pt x="165" y="93"/>
                        <a:pt x="165" y="93"/>
                        <a:pt x="165" y="93"/>
                      </a:cubicBezTo>
                      <a:cubicBezTo>
                        <a:pt x="222" y="30"/>
                        <a:pt x="222" y="30"/>
                        <a:pt x="222" y="30"/>
                      </a:cubicBezTo>
                      <a:cubicBezTo>
                        <a:pt x="194" y="0"/>
                        <a:pt x="194" y="0"/>
                        <a:pt x="194" y="0"/>
                      </a:cubicBezTo>
                      <a:cubicBezTo>
                        <a:pt x="194" y="0"/>
                        <a:pt x="194" y="0"/>
                        <a:pt x="194" y="0"/>
                      </a:cubicBezTo>
                      <a:cubicBezTo>
                        <a:pt x="143" y="59"/>
                        <a:pt x="143" y="59"/>
                        <a:pt x="143" y="59"/>
                      </a:cubicBezTo>
                      <a:cubicBezTo>
                        <a:pt x="159" y="16"/>
                        <a:pt x="159" y="16"/>
                        <a:pt x="159" y="16"/>
                      </a:cubicBezTo>
                      <a:cubicBezTo>
                        <a:pt x="115" y="13"/>
                        <a:pt x="115" y="13"/>
                        <a:pt x="115" y="13"/>
                      </a:cubicBezTo>
                      <a:cubicBezTo>
                        <a:pt x="18" y="250"/>
                        <a:pt x="18" y="250"/>
                        <a:pt x="18" y="250"/>
                      </a:cubicBezTo>
                      <a:cubicBezTo>
                        <a:pt x="0" y="261"/>
                        <a:pt x="0" y="261"/>
                        <a:pt x="0" y="261"/>
                      </a:cubicBezTo>
                      <a:cubicBezTo>
                        <a:pt x="67" y="390"/>
                        <a:pt x="67" y="390"/>
                        <a:pt x="67" y="390"/>
                      </a:cubicBezTo>
                      <a:cubicBezTo>
                        <a:pt x="218" y="352"/>
                        <a:pt x="218" y="352"/>
                        <a:pt x="218" y="352"/>
                      </a:cubicBezTo>
                      <a:cubicBezTo>
                        <a:pt x="218" y="352"/>
                        <a:pt x="218" y="352"/>
                        <a:pt x="218" y="352"/>
                      </a:cubicBezTo>
                      <a:cubicBezTo>
                        <a:pt x="218" y="352"/>
                        <a:pt x="218" y="352"/>
                        <a:pt x="218" y="352"/>
                      </a:cubicBezTo>
                      <a:cubicBezTo>
                        <a:pt x="246" y="312"/>
                        <a:pt x="246" y="312"/>
                        <a:pt x="246" y="312"/>
                      </a:cubicBezTo>
                      <a:cubicBezTo>
                        <a:pt x="287" y="253"/>
                        <a:pt x="287" y="253"/>
                        <a:pt x="287" y="253"/>
                      </a:cubicBezTo>
                      <a:cubicBezTo>
                        <a:pt x="335" y="185"/>
                        <a:pt x="335" y="185"/>
                        <a:pt x="335" y="185"/>
                      </a:cubicBezTo>
                      <a:cubicBezTo>
                        <a:pt x="317" y="172"/>
                        <a:pt x="290" y="176"/>
                        <a:pt x="277" y="195"/>
                      </a:cubicBezTo>
                      <a:cubicBezTo>
                        <a:pt x="214" y="285"/>
                        <a:pt x="214" y="285"/>
                        <a:pt x="214" y="285"/>
                      </a:cubicBezTo>
                      <a:cubicBezTo>
                        <a:pt x="195" y="308"/>
                        <a:pt x="173" y="304"/>
                        <a:pt x="158" y="281"/>
                      </a:cubicBezTo>
                      <a:cubicBezTo>
                        <a:pt x="128" y="232"/>
                        <a:pt x="185" y="189"/>
                        <a:pt x="185" y="189"/>
                      </a:cubicBezTo>
                      <a:cubicBezTo>
                        <a:pt x="273" y="108"/>
                        <a:pt x="273" y="108"/>
                        <a:pt x="273" y="108"/>
                      </a:cubicBezTo>
                      <a:cubicBezTo>
                        <a:pt x="292" y="140"/>
                        <a:pt x="292" y="140"/>
                        <a:pt x="292" y="140"/>
                      </a:cubicBezTo>
                      <a:cubicBezTo>
                        <a:pt x="303" y="159"/>
                        <a:pt x="327" y="166"/>
                        <a:pt x="346" y="155"/>
                      </a:cubicBezTo>
                      <a:lnTo>
                        <a:pt x="290" y="57"/>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1" name="Freeform 108"/>
                <p:cNvSpPr>
                  <a:spLocks/>
                </p:cNvSpPr>
                <p:nvPr/>
              </p:nvSpPr>
              <p:spPr bwMode="auto">
                <a:xfrm>
                  <a:off x="665" y="660"/>
                  <a:ext cx="448" cy="153"/>
                </a:xfrm>
                <a:custGeom>
                  <a:avLst/>
                  <a:gdLst>
                    <a:gd name="T0" fmla="*/ 0 w 448"/>
                    <a:gd name="T1" fmla="*/ 0 h 153"/>
                    <a:gd name="T2" fmla="*/ 0 w 448"/>
                    <a:gd name="T3" fmla="*/ 153 h 153"/>
                    <a:gd name="T4" fmla="*/ 448 w 448"/>
                    <a:gd name="T5" fmla="*/ 153 h 153"/>
                    <a:gd name="T6" fmla="*/ 409 w 448"/>
                    <a:gd name="T7" fmla="*/ 76 h 153"/>
                    <a:gd name="T8" fmla="*/ 0 w 448"/>
                    <a:gd name="T9" fmla="*/ 0 h 153"/>
                  </a:gdLst>
                  <a:ahLst/>
                  <a:cxnLst>
                    <a:cxn ang="0">
                      <a:pos x="T0" y="T1"/>
                    </a:cxn>
                    <a:cxn ang="0">
                      <a:pos x="T2" y="T3"/>
                    </a:cxn>
                    <a:cxn ang="0">
                      <a:pos x="T4" y="T5"/>
                    </a:cxn>
                    <a:cxn ang="0">
                      <a:pos x="T6" y="T7"/>
                    </a:cxn>
                    <a:cxn ang="0">
                      <a:pos x="T8" y="T9"/>
                    </a:cxn>
                  </a:cxnLst>
                  <a:rect l="0" t="0" r="r" b="b"/>
                  <a:pathLst>
                    <a:path w="448" h="153">
                      <a:moveTo>
                        <a:pt x="0" y="0"/>
                      </a:moveTo>
                      <a:lnTo>
                        <a:pt x="0" y="153"/>
                      </a:lnTo>
                      <a:lnTo>
                        <a:pt x="448" y="153"/>
                      </a:lnTo>
                      <a:lnTo>
                        <a:pt x="409" y="76"/>
                      </a:lnTo>
                      <a:lnTo>
                        <a:pt x="0" y="0"/>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2" name="Freeform 109"/>
                <p:cNvSpPr>
                  <a:spLocks/>
                </p:cNvSpPr>
                <p:nvPr/>
              </p:nvSpPr>
              <p:spPr bwMode="auto">
                <a:xfrm>
                  <a:off x="1075" y="729"/>
                  <a:ext cx="56" cy="83"/>
                </a:xfrm>
                <a:custGeom>
                  <a:avLst/>
                  <a:gdLst>
                    <a:gd name="T0" fmla="*/ 19 w 56"/>
                    <a:gd name="T1" fmla="*/ 0 h 83"/>
                    <a:gd name="T2" fmla="*/ 0 w 56"/>
                    <a:gd name="T3" fmla="*/ 10 h 83"/>
                    <a:gd name="T4" fmla="*/ 38 w 56"/>
                    <a:gd name="T5" fmla="*/ 83 h 83"/>
                    <a:gd name="T6" fmla="*/ 56 w 56"/>
                    <a:gd name="T7" fmla="*/ 73 h 83"/>
                    <a:gd name="T8" fmla="*/ 19 w 56"/>
                    <a:gd name="T9" fmla="*/ 0 h 83"/>
                  </a:gdLst>
                  <a:ahLst/>
                  <a:cxnLst>
                    <a:cxn ang="0">
                      <a:pos x="T0" y="T1"/>
                    </a:cxn>
                    <a:cxn ang="0">
                      <a:pos x="T2" y="T3"/>
                    </a:cxn>
                    <a:cxn ang="0">
                      <a:pos x="T4" y="T5"/>
                    </a:cxn>
                    <a:cxn ang="0">
                      <a:pos x="T6" y="T7"/>
                    </a:cxn>
                    <a:cxn ang="0">
                      <a:pos x="T8" y="T9"/>
                    </a:cxn>
                  </a:cxnLst>
                  <a:rect l="0" t="0" r="r" b="b"/>
                  <a:pathLst>
                    <a:path w="56" h="83">
                      <a:moveTo>
                        <a:pt x="19" y="0"/>
                      </a:moveTo>
                      <a:lnTo>
                        <a:pt x="0" y="10"/>
                      </a:lnTo>
                      <a:lnTo>
                        <a:pt x="38" y="83"/>
                      </a:lnTo>
                      <a:lnTo>
                        <a:pt x="56" y="7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3" name="Freeform 110"/>
                <p:cNvSpPr>
                  <a:spLocks/>
                </p:cNvSpPr>
                <p:nvPr/>
              </p:nvSpPr>
              <p:spPr bwMode="auto">
                <a:xfrm>
                  <a:off x="1064" y="1252"/>
                  <a:ext cx="183" cy="163"/>
                </a:xfrm>
                <a:custGeom>
                  <a:avLst/>
                  <a:gdLst>
                    <a:gd name="T0" fmla="*/ 260 w 389"/>
                    <a:gd name="T1" fmla="*/ 0 h 346"/>
                    <a:gd name="T2" fmla="*/ 250 w 389"/>
                    <a:gd name="T3" fmla="*/ 18 h 346"/>
                    <a:gd name="T4" fmla="*/ 13 w 389"/>
                    <a:gd name="T5" fmla="*/ 115 h 346"/>
                    <a:gd name="T6" fmla="*/ 16 w 389"/>
                    <a:gd name="T7" fmla="*/ 158 h 346"/>
                    <a:gd name="T8" fmla="*/ 59 w 389"/>
                    <a:gd name="T9" fmla="*/ 143 h 346"/>
                    <a:gd name="T10" fmla="*/ 0 w 389"/>
                    <a:gd name="T11" fmla="*/ 194 h 346"/>
                    <a:gd name="T12" fmla="*/ 0 w 389"/>
                    <a:gd name="T13" fmla="*/ 194 h 346"/>
                    <a:gd name="T14" fmla="*/ 30 w 389"/>
                    <a:gd name="T15" fmla="*/ 221 h 346"/>
                    <a:gd name="T16" fmla="*/ 93 w 389"/>
                    <a:gd name="T17" fmla="*/ 165 h 346"/>
                    <a:gd name="T18" fmla="*/ 25 w 389"/>
                    <a:gd name="T19" fmla="*/ 242 h 346"/>
                    <a:gd name="T20" fmla="*/ 58 w 389"/>
                    <a:gd name="T21" fmla="*/ 268 h 346"/>
                    <a:gd name="T22" fmla="*/ 119 w 389"/>
                    <a:gd name="T23" fmla="*/ 188 h 346"/>
                    <a:gd name="T24" fmla="*/ 57 w 389"/>
                    <a:gd name="T25" fmla="*/ 289 h 346"/>
                    <a:gd name="T26" fmla="*/ 154 w 389"/>
                    <a:gd name="T27" fmla="*/ 346 h 346"/>
                    <a:gd name="T28" fmla="*/ 139 w 389"/>
                    <a:gd name="T29" fmla="*/ 291 h 346"/>
                    <a:gd name="T30" fmla="*/ 107 w 389"/>
                    <a:gd name="T31" fmla="*/ 273 h 346"/>
                    <a:gd name="T32" fmla="*/ 189 w 389"/>
                    <a:gd name="T33" fmla="*/ 185 h 346"/>
                    <a:gd name="T34" fmla="*/ 281 w 389"/>
                    <a:gd name="T35" fmla="*/ 158 h 346"/>
                    <a:gd name="T36" fmla="*/ 284 w 389"/>
                    <a:gd name="T37" fmla="*/ 213 h 346"/>
                    <a:gd name="T38" fmla="*/ 195 w 389"/>
                    <a:gd name="T39" fmla="*/ 277 h 346"/>
                    <a:gd name="T40" fmla="*/ 185 w 389"/>
                    <a:gd name="T41" fmla="*/ 335 h 346"/>
                    <a:gd name="T42" fmla="*/ 253 w 389"/>
                    <a:gd name="T43" fmla="*/ 287 h 346"/>
                    <a:gd name="T44" fmla="*/ 311 w 389"/>
                    <a:gd name="T45" fmla="*/ 245 h 346"/>
                    <a:gd name="T46" fmla="*/ 351 w 389"/>
                    <a:gd name="T47" fmla="*/ 217 h 346"/>
                    <a:gd name="T48" fmla="*/ 351 w 389"/>
                    <a:gd name="T49" fmla="*/ 217 h 346"/>
                    <a:gd name="T50" fmla="*/ 351 w 389"/>
                    <a:gd name="T51" fmla="*/ 217 h 346"/>
                    <a:gd name="T52" fmla="*/ 389 w 389"/>
                    <a:gd name="T53" fmla="*/ 67 h 346"/>
                    <a:gd name="T54" fmla="*/ 260 w 389"/>
                    <a:gd name="T5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346">
                      <a:moveTo>
                        <a:pt x="260" y="0"/>
                      </a:moveTo>
                      <a:cubicBezTo>
                        <a:pt x="250" y="18"/>
                        <a:pt x="250" y="18"/>
                        <a:pt x="250" y="18"/>
                      </a:cubicBezTo>
                      <a:cubicBezTo>
                        <a:pt x="13" y="115"/>
                        <a:pt x="13" y="115"/>
                        <a:pt x="13" y="115"/>
                      </a:cubicBezTo>
                      <a:cubicBezTo>
                        <a:pt x="16" y="158"/>
                        <a:pt x="16" y="158"/>
                        <a:pt x="16" y="158"/>
                      </a:cubicBezTo>
                      <a:cubicBezTo>
                        <a:pt x="59" y="143"/>
                        <a:pt x="59" y="143"/>
                        <a:pt x="59" y="143"/>
                      </a:cubicBezTo>
                      <a:cubicBezTo>
                        <a:pt x="0" y="194"/>
                        <a:pt x="0" y="194"/>
                        <a:pt x="0" y="194"/>
                      </a:cubicBezTo>
                      <a:cubicBezTo>
                        <a:pt x="0" y="194"/>
                        <a:pt x="0" y="194"/>
                        <a:pt x="0" y="194"/>
                      </a:cubicBezTo>
                      <a:cubicBezTo>
                        <a:pt x="30" y="221"/>
                        <a:pt x="30" y="221"/>
                        <a:pt x="30" y="221"/>
                      </a:cubicBezTo>
                      <a:cubicBezTo>
                        <a:pt x="93" y="165"/>
                        <a:pt x="93" y="165"/>
                        <a:pt x="93" y="165"/>
                      </a:cubicBezTo>
                      <a:cubicBezTo>
                        <a:pt x="25" y="242"/>
                        <a:pt x="25" y="242"/>
                        <a:pt x="25" y="242"/>
                      </a:cubicBezTo>
                      <a:cubicBezTo>
                        <a:pt x="58" y="268"/>
                        <a:pt x="58" y="268"/>
                        <a:pt x="58" y="268"/>
                      </a:cubicBezTo>
                      <a:cubicBezTo>
                        <a:pt x="119" y="188"/>
                        <a:pt x="119" y="188"/>
                        <a:pt x="119" y="188"/>
                      </a:cubicBezTo>
                      <a:cubicBezTo>
                        <a:pt x="57" y="289"/>
                        <a:pt x="57" y="289"/>
                        <a:pt x="57" y="289"/>
                      </a:cubicBezTo>
                      <a:cubicBezTo>
                        <a:pt x="154" y="346"/>
                        <a:pt x="154" y="346"/>
                        <a:pt x="154" y="346"/>
                      </a:cubicBezTo>
                      <a:cubicBezTo>
                        <a:pt x="165" y="327"/>
                        <a:pt x="158" y="302"/>
                        <a:pt x="139" y="291"/>
                      </a:cubicBezTo>
                      <a:cubicBezTo>
                        <a:pt x="107" y="273"/>
                        <a:pt x="107" y="273"/>
                        <a:pt x="107" y="273"/>
                      </a:cubicBezTo>
                      <a:cubicBezTo>
                        <a:pt x="189" y="185"/>
                        <a:pt x="189" y="185"/>
                        <a:pt x="189" y="185"/>
                      </a:cubicBezTo>
                      <a:cubicBezTo>
                        <a:pt x="189" y="185"/>
                        <a:pt x="231" y="127"/>
                        <a:pt x="281" y="158"/>
                      </a:cubicBezTo>
                      <a:cubicBezTo>
                        <a:pt x="303" y="172"/>
                        <a:pt x="308" y="195"/>
                        <a:pt x="284" y="213"/>
                      </a:cubicBezTo>
                      <a:cubicBezTo>
                        <a:pt x="195" y="277"/>
                        <a:pt x="195" y="277"/>
                        <a:pt x="195" y="277"/>
                      </a:cubicBezTo>
                      <a:cubicBezTo>
                        <a:pt x="176" y="290"/>
                        <a:pt x="171" y="316"/>
                        <a:pt x="185" y="335"/>
                      </a:cubicBezTo>
                      <a:cubicBezTo>
                        <a:pt x="253" y="287"/>
                        <a:pt x="253" y="287"/>
                        <a:pt x="253" y="287"/>
                      </a:cubicBezTo>
                      <a:cubicBezTo>
                        <a:pt x="311" y="245"/>
                        <a:pt x="311" y="245"/>
                        <a:pt x="311" y="245"/>
                      </a:cubicBezTo>
                      <a:cubicBezTo>
                        <a:pt x="351" y="217"/>
                        <a:pt x="351" y="217"/>
                        <a:pt x="351" y="217"/>
                      </a:cubicBezTo>
                      <a:cubicBezTo>
                        <a:pt x="351" y="217"/>
                        <a:pt x="351" y="217"/>
                        <a:pt x="351" y="217"/>
                      </a:cubicBezTo>
                      <a:cubicBezTo>
                        <a:pt x="351" y="217"/>
                        <a:pt x="351" y="217"/>
                        <a:pt x="351" y="217"/>
                      </a:cubicBezTo>
                      <a:cubicBezTo>
                        <a:pt x="389" y="67"/>
                        <a:pt x="389" y="67"/>
                        <a:pt x="389" y="67"/>
                      </a:cubicBezTo>
                      <a:lnTo>
                        <a:pt x="260"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4" name="Freeform 111"/>
                <p:cNvSpPr>
                  <a:spLocks/>
                </p:cNvSpPr>
                <p:nvPr/>
              </p:nvSpPr>
              <p:spPr bwMode="auto">
                <a:xfrm>
                  <a:off x="1156" y="1044"/>
                  <a:ext cx="111" cy="226"/>
                </a:xfrm>
                <a:custGeom>
                  <a:avLst/>
                  <a:gdLst>
                    <a:gd name="T0" fmla="*/ 0 w 111"/>
                    <a:gd name="T1" fmla="*/ 0 h 226"/>
                    <a:gd name="T2" fmla="*/ 34 w 111"/>
                    <a:gd name="T3" fmla="*/ 186 h 226"/>
                    <a:gd name="T4" fmla="*/ 111 w 111"/>
                    <a:gd name="T5" fmla="*/ 226 h 226"/>
                    <a:gd name="T6" fmla="*/ 111 w 111"/>
                    <a:gd name="T7" fmla="*/ 0 h 226"/>
                    <a:gd name="T8" fmla="*/ 0 w 111"/>
                    <a:gd name="T9" fmla="*/ 0 h 226"/>
                  </a:gdLst>
                  <a:ahLst/>
                  <a:cxnLst>
                    <a:cxn ang="0">
                      <a:pos x="T0" y="T1"/>
                    </a:cxn>
                    <a:cxn ang="0">
                      <a:pos x="T2" y="T3"/>
                    </a:cxn>
                    <a:cxn ang="0">
                      <a:pos x="T4" y="T5"/>
                    </a:cxn>
                    <a:cxn ang="0">
                      <a:pos x="T6" y="T7"/>
                    </a:cxn>
                    <a:cxn ang="0">
                      <a:pos x="T8" y="T9"/>
                    </a:cxn>
                  </a:cxnLst>
                  <a:rect l="0" t="0" r="r" b="b"/>
                  <a:pathLst>
                    <a:path w="111" h="226">
                      <a:moveTo>
                        <a:pt x="0" y="0"/>
                      </a:moveTo>
                      <a:lnTo>
                        <a:pt x="34" y="186"/>
                      </a:lnTo>
                      <a:lnTo>
                        <a:pt x="111" y="226"/>
                      </a:lnTo>
                      <a:lnTo>
                        <a:pt x="111" y="0"/>
                      </a:lnTo>
                      <a:lnTo>
                        <a:pt x="0" y="0"/>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5" name="Freeform 112"/>
                <p:cNvSpPr>
                  <a:spLocks/>
                </p:cNvSpPr>
                <p:nvPr/>
              </p:nvSpPr>
              <p:spPr bwMode="auto">
                <a:xfrm>
                  <a:off x="1183" y="1231"/>
                  <a:ext cx="82" cy="57"/>
                </a:xfrm>
                <a:custGeom>
                  <a:avLst/>
                  <a:gdLst>
                    <a:gd name="T0" fmla="*/ 0 w 82"/>
                    <a:gd name="T1" fmla="*/ 19 h 57"/>
                    <a:gd name="T2" fmla="*/ 10 w 82"/>
                    <a:gd name="T3" fmla="*/ 0 h 57"/>
                    <a:gd name="T4" fmla="*/ 82 w 82"/>
                    <a:gd name="T5" fmla="*/ 38 h 57"/>
                    <a:gd name="T6" fmla="*/ 72 w 82"/>
                    <a:gd name="T7" fmla="*/ 57 h 57"/>
                    <a:gd name="T8" fmla="*/ 0 w 82"/>
                    <a:gd name="T9" fmla="*/ 19 h 57"/>
                  </a:gdLst>
                  <a:ahLst/>
                  <a:cxnLst>
                    <a:cxn ang="0">
                      <a:pos x="T0" y="T1"/>
                    </a:cxn>
                    <a:cxn ang="0">
                      <a:pos x="T2" y="T3"/>
                    </a:cxn>
                    <a:cxn ang="0">
                      <a:pos x="T4" y="T5"/>
                    </a:cxn>
                    <a:cxn ang="0">
                      <a:pos x="T6" y="T7"/>
                    </a:cxn>
                    <a:cxn ang="0">
                      <a:pos x="T8" y="T9"/>
                    </a:cxn>
                  </a:cxnLst>
                  <a:rect l="0" t="0" r="r" b="b"/>
                  <a:pathLst>
                    <a:path w="82" h="57">
                      <a:moveTo>
                        <a:pt x="0" y="19"/>
                      </a:moveTo>
                      <a:lnTo>
                        <a:pt x="10" y="0"/>
                      </a:lnTo>
                      <a:lnTo>
                        <a:pt x="82" y="38"/>
                      </a:lnTo>
                      <a:lnTo>
                        <a:pt x="72" y="57"/>
                      </a:ln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6" name="Freeform 113"/>
                <p:cNvSpPr>
                  <a:spLocks/>
                </p:cNvSpPr>
                <p:nvPr/>
              </p:nvSpPr>
              <p:spPr bwMode="auto">
                <a:xfrm>
                  <a:off x="1180" y="1495"/>
                  <a:ext cx="184" cy="163"/>
                </a:xfrm>
                <a:custGeom>
                  <a:avLst/>
                  <a:gdLst>
                    <a:gd name="T0" fmla="*/ 360 w 390"/>
                    <a:gd name="T1" fmla="*/ 124 h 346"/>
                    <a:gd name="T2" fmla="*/ 297 w 390"/>
                    <a:gd name="T3" fmla="*/ 181 h 346"/>
                    <a:gd name="T4" fmla="*/ 364 w 390"/>
                    <a:gd name="T5" fmla="*/ 103 h 346"/>
                    <a:gd name="T6" fmla="*/ 332 w 390"/>
                    <a:gd name="T7" fmla="*/ 77 h 346"/>
                    <a:gd name="T8" fmla="*/ 271 w 390"/>
                    <a:gd name="T9" fmla="*/ 158 h 346"/>
                    <a:gd name="T10" fmla="*/ 333 w 390"/>
                    <a:gd name="T11" fmla="*/ 56 h 346"/>
                    <a:gd name="T12" fmla="*/ 235 w 390"/>
                    <a:gd name="T13" fmla="*/ 0 h 346"/>
                    <a:gd name="T14" fmla="*/ 250 w 390"/>
                    <a:gd name="T15" fmla="*/ 54 h 346"/>
                    <a:gd name="T16" fmla="*/ 282 w 390"/>
                    <a:gd name="T17" fmla="*/ 73 h 346"/>
                    <a:gd name="T18" fmla="*/ 201 w 390"/>
                    <a:gd name="T19" fmla="*/ 161 h 346"/>
                    <a:gd name="T20" fmla="*/ 109 w 390"/>
                    <a:gd name="T21" fmla="*/ 188 h 346"/>
                    <a:gd name="T22" fmla="*/ 105 w 390"/>
                    <a:gd name="T23" fmla="*/ 132 h 346"/>
                    <a:gd name="T24" fmla="*/ 195 w 390"/>
                    <a:gd name="T25" fmla="*/ 69 h 346"/>
                    <a:gd name="T26" fmla="*/ 205 w 390"/>
                    <a:gd name="T27" fmla="*/ 11 h 346"/>
                    <a:gd name="T28" fmla="*/ 137 w 390"/>
                    <a:gd name="T29" fmla="*/ 59 h 346"/>
                    <a:gd name="T30" fmla="*/ 78 w 390"/>
                    <a:gd name="T31" fmla="*/ 101 h 346"/>
                    <a:gd name="T32" fmla="*/ 39 w 390"/>
                    <a:gd name="T33" fmla="*/ 129 h 346"/>
                    <a:gd name="T34" fmla="*/ 39 w 390"/>
                    <a:gd name="T35" fmla="*/ 129 h 346"/>
                    <a:gd name="T36" fmla="*/ 39 w 390"/>
                    <a:gd name="T37" fmla="*/ 129 h 346"/>
                    <a:gd name="T38" fmla="*/ 0 w 390"/>
                    <a:gd name="T39" fmla="*/ 279 h 346"/>
                    <a:gd name="T40" fmla="*/ 130 w 390"/>
                    <a:gd name="T41" fmla="*/ 346 h 346"/>
                    <a:gd name="T42" fmla="*/ 140 w 390"/>
                    <a:gd name="T43" fmla="*/ 328 h 346"/>
                    <a:gd name="T44" fmla="*/ 377 w 390"/>
                    <a:gd name="T45" fmla="*/ 231 h 346"/>
                    <a:gd name="T46" fmla="*/ 374 w 390"/>
                    <a:gd name="T47" fmla="*/ 188 h 346"/>
                    <a:gd name="T48" fmla="*/ 331 w 390"/>
                    <a:gd name="T49" fmla="*/ 203 h 346"/>
                    <a:gd name="T50" fmla="*/ 390 w 390"/>
                    <a:gd name="T51" fmla="*/ 152 h 346"/>
                    <a:gd name="T52" fmla="*/ 360 w 390"/>
                    <a:gd name="T53" fmla="*/ 12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0" h="346">
                      <a:moveTo>
                        <a:pt x="360" y="124"/>
                      </a:moveTo>
                      <a:cubicBezTo>
                        <a:pt x="297" y="181"/>
                        <a:pt x="297" y="181"/>
                        <a:pt x="297" y="181"/>
                      </a:cubicBezTo>
                      <a:cubicBezTo>
                        <a:pt x="364" y="103"/>
                        <a:pt x="364" y="103"/>
                        <a:pt x="364" y="103"/>
                      </a:cubicBezTo>
                      <a:cubicBezTo>
                        <a:pt x="332" y="77"/>
                        <a:pt x="332" y="77"/>
                        <a:pt x="332" y="77"/>
                      </a:cubicBezTo>
                      <a:cubicBezTo>
                        <a:pt x="271" y="158"/>
                        <a:pt x="271" y="158"/>
                        <a:pt x="271" y="158"/>
                      </a:cubicBezTo>
                      <a:cubicBezTo>
                        <a:pt x="333" y="56"/>
                        <a:pt x="333" y="56"/>
                        <a:pt x="333" y="56"/>
                      </a:cubicBezTo>
                      <a:cubicBezTo>
                        <a:pt x="235" y="0"/>
                        <a:pt x="235" y="0"/>
                        <a:pt x="235" y="0"/>
                      </a:cubicBezTo>
                      <a:cubicBezTo>
                        <a:pt x="224" y="19"/>
                        <a:pt x="231" y="44"/>
                        <a:pt x="250" y="54"/>
                      </a:cubicBezTo>
                      <a:cubicBezTo>
                        <a:pt x="282" y="73"/>
                        <a:pt x="282" y="73"/>
                        <a:pt x="282" y="73"/>
                      </a:cubicBezTo>
                      <a:cubicBezTo>
                        <a:pt x="201" y="161"/>
                        <a:pt x="201" y="161"/>
                        <a:pt x="201" y="161"/>
                      </a:cubicBezTo>
                      <a:cubicBezTo>
                        <a:pt x="201" y="161"/>
                        <a:pt x="158" y="218"/>
                        <a:pt x="109" y="188"/>
                      </a:cubicBezTo>
                      <a:cubicBezTo>
                        <a:pt x="87" y="174"/>
                        <a:pt x="82" y="151"/>
                        <a:pt x="105" y="132"/>
                      </a:cubicBezTo>
                      <a:cubicBezTo>
                        <a:pt x="195" y="69"/>
                        <a:pt x="195" y="69"/>
                        <a:pt x="195" y="69"/>
                      </a:cubicBezTo>
                      <a:cubicBezTo>
                        <a:pt x="214" y="56"/>
                        <a:pt x="218" y="30"/>
                        <a:pt x="205" y="11"/>
                      </a:cubicBezTo>
                      <a:cubicBezTo>
                        <a:pt x="137" y="59"/>
                        <a:pt x="137" y="59"/>
                        <a:pt x="137" y="59"/>
                      </a:cubicBezTo>
                      <a:cubicBezTo>
                        <a:pt x="78" y="101"/>
                        <a:pt x="78" y="101"/>
                        <a:pt x="78" y="101"/>
                      </a:cubicBezTo>
                      <a:cubicBezTo>
                        <a:pt x="39" y="129"/>
                        <a:pt x="39" y="129"/>
                        <a:pt x="39" y="129"/>
                      </a:cubicBezTo>
                      <a:cubicBezTo>
                        <a:pt x="39" y="129"/>
                        <a:pt x="39" y="129"/>
                        <a:pt x="39" y="129"/>
                      </a:cubicBezTo>
                      <a:cubicBezTo>
                        <a:pt x="39" y="129"/>
                        <a:pt x="39" y="129"/>
                        <a:pt x="39" y="129"/>
                      </a:cubicBezTo>
                      <a:cubicBezTo>
                        <a:pt x="0" y="279"/>
                        <a:pt x="0" y="279"/>
                        <a:pt x="0" y="279"/>
                      </a:cubicBezTo>
                      <a:cubicBezTo>
                        <a:pt x="130" y="346"/>
                        <a:pt x="130" y="346"/>
                        <a:pt x="130" y="346"/>
                      </a:cubicBezTo>
                      <a:cubicBezTo>
                        <a:pt x="140" y="328"/>
                        <a:pt x="140" y="328"/>
                        <a:pt x="140" y="328"/>
                      </a:cubicBezTo>
                      <a:cubicBezTo>
                        <a:pt x="377" y="231"/>
                        <a:pt x="377" y="231"/>
                        <a:pt x="377" y="231"/>
                      </a:cubicBezTo>
                      <a:cubicBezTo>
                        <a:pt x="374" y="188"/>
                        <a:pt x="374" y="188"/>
                        <a:pt x="374" y="188"/>
                      </a:cubicBezTo>
                      <a:cubicBezTo>
                        <a:pt x="331" y="203"/>
                        <a:pt x="331" y="203"/>
                        <a:pt x="331" y="203"/>
                      </a:cubicBezTo>
                      <a:cubicBezTo>
                        <a:pt x="390" y="152"/>
                        <a:pt x="390" y="152"/>
                        <a:pt x="390" y="152"/>
                      </a:cubicBezTo>
                      <a:lnTo>
                        <a:pt x="360" y="124"/>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7" name="Freeform 114"/>
                <p:cNvSpPr>
                  <a:spLocks/>
                </p:cNvSpPr>
                <p:nvPr/>
              </p:nvSpPr>
              <p:spPr bwMode="auto">
                <a:xfrm>
                  <a:off x="1161" y="1641"/>
                  <a:ext cx="97" cy="149"/>
                </a:xfrm>
                <a:custGeom>
                  <a:avLst/>
                  <a:gdLst>
                    <a:gd name="T0" fmla="*/ 97 w 97"/>
                    <a:gd name="T1" fmla="*/ 149 h 149"/>
                    <a:gd name="T2" fmla="*/ 76 w 97"/>
                    <a:gd name="T3" fmla="*/ 39 h 149"/>
                    <a:gd name="T4" fmla="*/ 0 w 97"/>
                    <a:gd name="T5" fmla="*/ 0 h 149"/>
                    <a:gd name="T6" fmla="*/ 0 w 97"/>
                    <a:gd name="T7" fmla="*/ 149 h 149"/>
                    <a:gd name="T8" fmla="*/ 97 w 97"/>
                    <a:gd name="T9" fmla="*/ 149 h 149"/>
                  </a:gdLst>
                  <a:ahLst/>
                  <a:cxnLst>
                    <a:cxn ang="0">
                      <a:pos x="T0" y="T1"/>
                    </a:cxn>
                    <a:cxn ang="0">
                      <a:pos x="T2" y="T3"/>
                    </a:cxn>
                    <a:cxn ang="0">
                      <a:pos x="T4" y="T5"/>
                    </a:cxn>
                    <a:cxn ang="0">
                      <a:pos x="T6" y="T7"/>
                    </a:cxn>
                    <a:cxn ang="0">
                      <a:pos x="T8" y="T9"/>
                    </a:cxn>
                  </a:cxnLst>
                  <a:rect l="0" t="0" r="r" b="b"/>
                  <a:pathLst>
                    <a:path w="97" h="149">
                      <a:moveTo>
                        <a:pt x="97" y="149"/>
                      </a:moveTo>
                      <a:lnTo>
                        <a:pt x="76" y="39"/>
                      </a:lnTo>
                      <a:lnTo>
                        <a:pt x="0" y="0"/>
                      </a:lnTo>
                      <a:lnTo>
                        <a:pt x="0" y="149"/>
                      </a:lnTo>
                      <a:lnTo>
                        <a:pt x="97" y="149"/>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8" name="Freeform 115"/>
                <p:cNvSpPr>
                  <a:spLocks/>
                </p:cNvSpPr>
                <p:nvPr/>
              </p:nvSpPr>
              <p:spPr bwMode="auto">
                <a:xfrm>
                  <a:off x="1162" y="1623"/>
                  <a:ext cx="83" cy="56"/>
                </a:xfrm>
                <a:custGeom>
                  <a:avLst/>
                  <a:gdLst>
                    <a:gd name="T0" fmla="*/ 83 w 83"/>
                    <a:gd name="T1" fmla="*/ 37 h 56"/>
                    <a:gd name="T2" fmla="*/ 73 w 83"/>
                    <a:gd name="T3" fmla="*/ 56 h 56"/>
                    <a:gd name="T4" fmla="*/ 0 w 83"/>
                    <a:gd name="T5" fmla="*/ 18 h 56"/>
                    <a:gd name="T6" fmla="*/ 10 w 83"/>
                    <a:gd name="T7" fmla="*/ 0 h 56"/>
                    <a:gd name="T8" fmla="*/ 83 w 83"/>
                    <a:gd name="T9" fmla="*/ 37 h 56"/>
                  </a:gdLst>
                  <a:ahLst/>
                  <a:cxnLst>
                    <a:cxn ang="0">
                      <a:pos x="T0" y="T1"/>
                    </a:cxn>
                    <a:cxn ang="0">
                      <a:pos x="T2" y="T3"/>
                    </a:cxn>
                    <a:cxn ang="0">
                      <a:pos x="T4" y="T5"/>
                    </a:cxn>
                    <a:cxn ang="0">
                      <a:pos x="T6" y="T7"/>
                    </a:cxn>
                    <a:cxn ang="0">
                      <a:pos x="T8" y="T9"/>
                    </a:cxn>
                  </a:cxnLst>
                  <a:rect l="0" t="0" r="r" b="b"/>
                  <a:pathLst>
                    <a:path w="83" h="56">
                      <a:moveTo>
                        <a:pt x="83" y="37"/>
                      </a:moveTo>
                      <a:lnTo>
                        <a:pt x="73" y="56"/>
                      </a:lnTo>
                      <a:lnTo>
                        <a:pt x="0" y="18"/>
                      </a:lnTo>
                      <a:lnTo>
                        <a:pt x="10" y="0"/>
                      </a:lnTo>
                      <a:lnTo>
                        <a:pt x="83"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9" name="Freeform 116"/>
                <p:cNvSpPr>
                  <a:spLocks/>
                </p:cNvSpPr>
                <p:nvPr/>
              </p:nvSpPr>
              <p:spPr bwMode="auto">
                <a:xfrm>
                  <a:off x="665" y="1570"/>
                  <a:ext cx="109" cy="218"/>
                </a:xfrm>
                <a:custGeom>
                  <a:avLst/>
                  <a:gdLst>
                    <a:gd name="T0" fmla="*/ 154 w 233"/>
                    <a:gd name="T1" fmla="*/ 463 h 463"/>
                    <a:gd name="T2" fmla="*/ 232 w 233"/>
                    <a:gd name="T3" fmla="*/ 354 h 463"/>
                    <a:gd name="T4" fmla="*/ 233 w 233"/>
                    <a:gd name="T5" fmla="*/ 193 h 463"/>
                    <a:gd name="T6" fmla="*/ 194 w 233"/>
                    <a:gd name="T7" fmla="*/ 225 h 463"/>
                    <a:gd name="T8" fmla="*/ 194 w 233"/>
                    <a:gd name="T9" fmla="*/ 313 h 463"/>
                    <a:gd name="T10" fmla="*/ 161 w 233"/>
                    <a:gd name="T11" fmla="*/ 336 h 463"/>
                    <a:gd name="T12" fmla="*/ 137 w 233"/>
                    <a:gd name="T13" fmla="*/ 264 h 463"/>
                    <a:gd name="T14" fmla="*/ 158 w 233"/>
                    <a:gd name="T15" fmla="*/ 168 h 463"/>
                    <a:gd name="T16" fmla="*/ 188 w 233"/>
                    <a:gd name="T17" fmla="*/ 173 h 463"/>
                    <a:gd name="T18" fmla="*/ 221 w 233"/>
                    <a:gd name="T19" fmla="*/ 143 h 463"/>
                    <a:gd name="T20" fmla="*/ 145 w 233"/>
                    <a:gd name="T21" fmla="*/ 131 h 463"/>
                    <a:gd name="T22" fmla="*/ 107 w 233"/>
                    <a:gd name="T23" fmla="*/ 217 h 463"/>
                    <a:gd name="T24" fmla="*/ 132 w 233"/>
                    <a:gd name="T25" fmla="*/ 141 h 463"/>
                    <a:gd name="T26" fmla="*/ 189 w 233"/>
                    <a:gd name="T27" fmla="*/ 55 h 463"/>
                    <a:gd name="T28" fmla="*/ 181 w 233"/>
                    <a:gd name="T29" fmla="*/ 11 h 463"/>
                    <a:gd name="T30" fmla="*/ 100 w 233"/>
                    <a:gd name="T31" fmla="*/ 132 h 463"/>
                    <a:gd name="T32" fmla="*/ 80 w 233"/>
                    <a:gd name="T33" fmla="*/ 211 h 463"/>
                    <a:gd name="T34" fmla="*/ 88 w 233"/>
                    <a:gd name="T35" fmla="*/ 144 h 463"/>
                    <a:gd name="T36" fmla="*/ 136 w 233"/>
                    <a:gd name="T37" fmla="*/ 42 h 463"/>
                    <a:gd name="T38" fmla="*/ 121 w 233"/>
                    <a:gd name="T39" fmla="*/ 0 h 463"/>
                    <a:gd name="T40" fmla="*/ 57 w 233"/>
                    <a:gd name="T41" fmla="*/ 137 h 463"/>
                    <a:gd name="T42" fmla="*/ 57 w 233"/>
                    <a:gd name="T43" fmla="*/ 137 h 463"/>
                    <a:gd name="T44" fmla="*/ 51 w 233"/>
                    <a:gd name="T45" fmla="*/ 199 h 463"/>
                    <a:gd name="T46" fmla="*/ 41 w 233"/>
                    <a:gd name="T47" fmla="*/ 164 h 463"/>
                    <a:gd name="T48" fmla="*/ 61 w 233"/>
                    <a:gd name="T49" fmla="*/ 103 h 463"/>
                    <a:gd name="T50" fmla="*/ 40 w 233"/>
                    <a:gd name="T51" fmla="*/ 63 h 463"/>
                    <a:gd name="T52" fmla="*/ 6 w 233"/>
                    <a:gd name="T53" fmla="*/ 170 h 463"/>
                    <a:gd name="T54" fmla="*/ 6 w 233"/>
                    <a:gd name="T55" fmla="*/ 170 h 463"/>
                    <a:gd name="T56" fmla="*/ 6 w 233"/>
                    <a:gd name="T57" fmla="*/ 170 h 463"/>
                    <a:gd name="T58" fmla="*/ 63 w 233"/>
                    <a:gd name="T59" fmla="*/ 376 h 463"/>
                    <a:gd name="T60" fmla="*/ 0 w 233"/>
                    <a:gd name="T61" fmla="*/ 462 h 463"/>
                    <a:gd name="T62" fmla="*/ 154 w 233"/>
                    <a:gd name="T63"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3" h="463">
                      <a:moveTo>
                        <a:pt x="154" y="463"/>
                      </a:moveTo>
                      <a:cubicBezTo>
                        <a:pt x="232" y="354"/>
                        <a:pt x="232" y="354"/>
                        <a:pt x="232" y="354"/>
                      </a:cubicBezTo>
                      <a:cubicBezTo>
                        <a:pt x="233" y="193"/>
                        <a:pt x="233" y="193"/>
                        <a:pt x="233" y="193"/>
                      </a:cubicBezTo>
                      <a:cubicBezTo>
                        <a:pt x="214" y="193"/>
                        <a:pt x="195" y="207"/>
                        <a:pt x="194" y="225"/>
                      </a:cubicBezTo>
                      <a:cubicBezTo>
                        <a:pt x="194" y="313"/>
                        <a:pt x="194" y="313"/>
                        <a:pt x="194" y="313"/>
                      </a:cubicBezTo>
                      <a:cubicBezTo>
                        <a:pt x="194" y="313"/>
                        <a:pt x="182" y="323"/>
                        <a:pt x="161" y="336"/>
                      </a:cubicBezTo>
                      <a:cubicBezTo>
                        <a:pt x="119" y="318"/>
                        <a:pt x="137" y="264"/>
                        <a:pt x="137" y="264"/>
                      </a:cubicBezTo>
                      <a:cubicBezTo>
                        <a:pt x="158" y="168"/>
                        <a:pt x="158" y="168"/>
                        <a:pt x="158" y="168"/>
                      </a:cubicBezTo>
                      <a:cubicBezTo>
                        <a:pt x="188" y="173"/>
                        <a:pt x="188" y="173"/>
                        <a:pt x="188" y="173"/>
                      </a:cubicBezTo>
                      <a:cubicBezTo>
                        <a:pt x="205" y="174"/>
                        <a:pt x="220" y="160"/>
                        <a:pt x="221" y="143"/>
                      </a:cubicBezTo>
                      <a:cubicBezTo>
                        <a:pt x="145" y="131"/>
                        <a:pt x="145" y="131"/>
                        <a:pt x="145" y="131"/>
                      </a:cubicBezTo>
                      <a:cubicBezTo>
                        <a:pt x="107" y="217"/>
                        <a:pt x="107" y="217"/>
                        <a:pt x="107" y="217"/>
                      </a:cubicBezTo>
                      <a:cubicBezTo>
                        <a:pt x="132" y="141"/>
                        <a:pt x="132" y="141"/>
                        <a:pt x="132" y="141"/>
                      </a:cubicBezTo>
                      <a:cubicBezTo>
                        <a:pt x="189" y="55"/>
                        <a:pt x="189" y="55"/>
                        <a:pt x="189" y="55"/>
                      </a:cubicBezTo>
                      <a:cubicBezTo>
                        <a:pt x="199" y="40"/>
                        <a:pt x="195" y="21"/>
                        <a:pt x="181" y="11"/>
                      </a:cubicBezTo>
                      <a:cubicBezTo>
                        <a:pt x="100" y="132"/>
                        <a:pt x="100" y="132"/>
                        <a:pt x="100" y="132"/>
                      </a:cubicBezTo>
                      <a:cubicBezTo>
                        <a:pt x="80" y="211"/>
                        <a:pt x="80" y="211"/>
                        <a:pt x="80" y="211"/>
                      </a:cubicBezTo>
                      <a:cubicBezTo>
                        <a:pt x="88" y="144"/>
                        <a:pt x="88" y="144"/>
                        <a:pt x="88" y="144"/>
                      </a:cubicBezTo>
                      <a:cubicBezTo>
                        <a:pt x="136" y="42"/>
                        <a:pt x="136" y="42"/>
                        <a:pt x="136" y="42"/>
                      </a:cubicBezTo>
                      <a:cubicBezTo>
                        <a:pt x="143" y="26"/>
                        <a:pt x="136" y="7"/>
                        <a:pt x="121" y="0"/>
                      </a:cubicBezTo>
                      <a:cubicBezTo>
                        <a:pt x="57" y="137"/>
                        <a:pt x="57" y="137"/>
                        <a:pt x="57" y="137"/>
                      </a:cubicBezTo>
                      <a:cubicBezTo>
                        <a:pt x="57" y="137"/>
                        <a:pt x="57" y="137"/>
                        <a:pt x="57" y="137"/>
                      </a:cubicBezTo>
                      <a:cubicBezTo>
                        <a:pt x="51" y="199"/>
                        <a:pt x="51" y="199"/>
                        <a:pt x="51" y="199"/>
                      </a:cubicBezTo>
                      <a:cubicBezTo>
                        <a:pt x="41" y="164"/>
                        <a:pt x="41" y="164"/>
                        <a:pt x="41" y="164"/>
                      </a:cubicBezTo>
                      <a:cubicBezTo>
                        <a:pt x="61" y="103"/>
                        <a:pt x="61" y="103"/>
                        <a:pt x="61" y="103"/>
                      </a:cubicBezTo>
                      <a:cubicBezTo>
                        <a:pt x="66" y="86"/>
                        <a:pt x="57" y="68"/>
                        <a:pt x="40" y="63"/>
                      </a:cubicBezTo>
                      <a:cubicBezTo>
                        <a:pt x="6" y="170"/>
                        <a:pt x="6" y="170"/>
                        <a:pt x="6" y="170"/>
                      </a:cubicBezTo>
                      <a:cubicBezTo>
                        <a:pt x="6" y="170"/>
                        <a:pt x="6" y="170"/>
                        <a:pt x="6" y="170"/>
                      </a:cubicBezTo>
                      <a:cubicBezTo>
                        <a:pt x="6" y="170"/>
                        <a:pt x="6" y="170"/>
                        <a:pt x="6" y="170"/>
                      </a:cubicBezTo>
                      <a:cubicBezTo>
                        <a:pt x="63" y="376"/>
                        <a:pt x="63" y="376"/>
                        <a:pt x="63" y="376"/>
                      </a:cubicBezTo>
                      <a:cubicBezTo>
                        <a:pt x="0" y="462"/>
                        <a:pt x="0" y="462"/>
                        <a:pt x="0" y="462"/>
                      </a:cubicBezTo>
                      <a:lnTo>
                        <a:pt x="154" y="463"/>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0" name="Freeform 117"/>
                <p:cNvSpPr>
                  <a:spLocks/>
                </p:cNvSpPr>
                <p:nvPr/>
              </p:nvSpPr>
              <p:spPr bwMode="auto">
                <a:xfrm>
                  <a:off x="688" y="1647"/>
                  <a:ext cx="18" cy="8"/>
                </a:xfrm>
                <a:custGeom>
                  <a:avLst/>
                  <a:gdLst>
                    <a:gd name="T0" fmla="*/ 0 w 18"/>
                    <a:gd name="T1" fmla="*/ 0 h 8"/>
                    <a:gd name="T2" fmla="*/ 18 w 18"/>
                    <a:gd name="T3" fmla="*/ 1 h 8"/>
                    <a:gd name="T4" fmla="*/ 17 w 18"/>
                    <a:gd name="T5" fmla="*/ 8 h 8"/>
                    <a:gd name="T6" fmla="*/ 0 w 18"/>
                    <a:gd name="T7" fmla="*/ 7 h 8"/>
                    <a:gd name="T8" fmla="*/ 0 w 18"/>
                    <a:gd name="T9" fmla="*/ 0 h 8"/>
                  </a:gdLst>
                  <a:ahLst/>
                  <a:cxnLst>
                    <a:cxn ang="0">
                      <a:pos x="T0" y="T1"/>
                    </a:cxn>
                    <a:cxn ang="0">
                      <a:pos x="T2" y="T3"/>
                    </a:cxn>
                    <a:cxn ang="0">
                      <a:pos x="T4" y="T5"/>
                    </a:cxn>
                    <a:cxn ang="0">
                      <a:pos x="T6" y="T7"/>
                    </a:cxn>
                    <a:cxn ang="0">
                      <a:pos x="T8" y="T9"/>
                    </a:cxn>
                  </a:cxnLst>
                  <a:rect l="0" t="0" r="r" b="b"/>
                  <a:pathLst>
                    <a:path w="18" h="8">
                      <a:moveTo>
                        <a:pt x="0" y="0"/>
                      </a:moveTo>
                      <a:lnTo>
                        <a:pt x="18" y="1"/>
                      </a:lnTo>
                      <a:lnTo>
                        <a:pt x="17" y="8"/>
                      </a:lnTo>
                      <a:lnTo>
                        <a:pt x="0" y="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1" name="Freeform 118"/>
                <p:cNvSpPr>
                  <a:spLocks/>
                </p:cNvSpPr>
                <p:nvPr/>
              </p:nvSpPr>
              <p:spPr bwMode="auto">
                <a:xfrm>
                  <a:off x="1318" y="744"/>
                  <a:ext cx="154" cy="247"/>
                </a:xfrm>
                <a:custGeom>
                  <a:avLst/>
                  <a:gdLst>
                    <a:gd name="T0" fmla="*/ 0 w 326"/>
                    <a:gd name="T1" fmla="*/ 524 h 524"/>
                    <a:gd name="T2" fmla="*/ 126 w 326"/>
                    <a:gd name="T3" fmla="*/ 524 h 524"/>
                    <a:gd name="T4" fmla="*/ 125 w 326"/>
                    <a:gd name="T5" fmla="*/ 366 h 524"/>
                    <a:gd name="T6" fmla="*/ 291 w 326"/>
                    <a:gd name="T7" fmla="*/ 233 h 524"/>
                    <a:gd name="T8" fmla="*/ 291 w 326"/>
                    <a:gd name="T9" fmla="*/ 233 h 524"/>
                    <a:gd name="T10" fmla="*/ 291 w 326"/>
                    <a:gd name="T11" fmla="*/ 233 h 524"/>
                    <a:gd name="T12" fmla="*/ 326 w 326"/>
                    <a:gd name="T13" fmla="*/ 126 h 524"/>
                    <a:gd name="T14" fmla="*/ 286 w 326"/>
                    <a:gd name="T15" fmla="*/ 146 h 524"/>
                    <a:gd name="T16" fmla="*/ 267 w 326"/>
                    <a:gd name="T17" fmla="*/ 207 h 524"/>
                    <a:gd name="T18" fmla="*/ 238 w 326"/>
                    <a:gd name="T19" fmla="*/ 230 h 524"/>
                    <a:gd name="T20" fmla="*/ 269 w 326"/>
                    <a:gd name="T21" fmla="*/ 176 h 524"/>
                    <a:gd name="T22" fmla="*/ 269 w 326"/>
                    <a:gd name="T23" fmla="*/ 176 h 524"/>
                    <a:gd name="T24" fmla="*/ 298 w 326"/>
                    <a:gd name="T25" fmla="*/ 27 h 524"/>
                    <a:gd name="T26" fmla="*/ 261 w 326"/>
                    <a:gd name="T27" fmla="*/ 53 h 524"/>
                    <a:gd name="T28" fmla="*/ 239 w 326"/>
                    <a:gd name="T29" fmla="*/ 163 h 524"/>
                    <a:gd name="T30" fmla="*/ 207 w 326"/>
                    <a:gd name="T31" fmla="*/ 222 h 524"/>
                    <a:gd name="T32" fmla="*/ 237 w 326"/>
                    <a:gd name="T33" fmla="*/ 146 h 524"/>
                    <a:gd name="T34" fmla="*/ 242 w 326"/>
                    <a:gd name="T35" fmla="*/ 1 h 524"/>
                    <a:gd name="T36" fmla="*/ 210 w 326"/>
                    <a:gd name="T37" fmla="*/ 32 h 524"/>
                    <a:gd name="T38" fmla="*/ 206 w 326"/>
                    <a:gd name="T39" fmla="*/ 135 h 524"/>
                    <a:gd name="T40" fmla="*/ 182 w 326"/>
                    <a:gd name="T41" fmla="*/ 212 h 524"/>
                    <a:gd name="T42" fmla="*/ 202 w 326"/>
                    <a:gd name="T43" fmla="*/ 119 h 524"/>
                    <a:gd name="T44" fmla="*/ 133 w 326"/>
                    <a:gd name="T45" fmla="*/ 85 h 524"/>
                    <a:gd name="T46" fmla="*/ 142 w 326"/>
                    <a:gd name="T47" fmla="*/ 128 h 524"/>
                    <a:gd name="T48" fmla="*/ 169 w 326"/>
                    <a:gd name="T49" fmla="*/ 142 h 524"/>
                    <a:gd name="T50" fmla="*/ 130 w 326"/>
                    <a:gd name="T51" fmla="*/ 232 h 524"/>
                    <a:gd name="T52" fmla="*/ 68 w 326"/>
                    <a:gd name="T53" fmla="*/ 277 h 524"/>
                    <a:gd name="T54" fmla="*/ 55 w 326"/>
                    <a:gd name="T55" fmla="*/ 238 h 524"/>
                    <a:gd name="T56" fmla="*/ 106 w 326"/>
                    <a:gd name="T57" fmla="*/ 167 h 524"/>
                    <a:gd name="T58" fmla="*/ 94 w 326"/>
                    <a:gd name="T59" fmla="*/ 119 h 524"/>
                    <a:gd name="T60" fmla="*/ 0 w 326"/>
                    <a:gd name="T61" fmla="*/ 249 h 524"/>
                    <a:gd name="T62" fmla="*/ 0 w 326"/>
                    <a:gd name="T63" fmla="*/ 524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6" h="524">
                      <a:moveTo>
                        <a:pt x="0" y="524"/>
                      </a:moveTo>
                      <a:cubicBezTo>
                        <a:pt x="126" y="524"/>
                        <a:pt x="126" y="524"/>
                        <a:pt x="126" y="524"/>
                      </a:cubicBezTo>
                      <a:cubicBezTo>
                        <a:pt x="125" y="366"/>
                        <a:pt x="125" y="366"/>
                        <a:pt x="125" y="366"/>
                      </a:cubicBezTo>
                      <a:cubicBezTo>
                        <a:pt x="291" y="233"/>
                        <a:pt x="291" y="233"/>
                        <a:pt x="291" y="233"/>
                      </a:cubicBezTo>
                      <a:cubicBezTo>
                        <a:pt x="291" y="233"/>
                        <a:pt x="291" y="233"/>
                        <a:pt x="291" y="233"/>
                      </a:cubicBezTo>
                      <a:cubicBezTo>
                        <a:pt x="291" y="233"/>
                        <a:pt x="291" y="233"/>
                        <a:pt x="291" y="233"/>
                      </a:cubicBezTo>
                      <a:cubicBezTo>
                        <a:pt x="326" y="126"/>
                        <a:pt x="326" y="126"/>
                        <a:pt x="326" y="126"/>
                      </a:cubicBezTo>
                      <a:cubicBezTo>
                        <a:pt x="310" y="120"/>
                        <a:pt x="292" y="129"/>
                        <a:pt x="286" y="146"/>
                      </a:cubicBezTo>
                      <a:cubicBezTo>
                        <a:pt x="267" y="207"/>
                        <a:pt x="267" y="207"/>
                        <a:pt x="267" y="207"/>
                      </a:cubicBezTo>
                      <a:cubicBezTo>
                        <a:pt x="238" y="230"/>
                        <a:pt x="238" y="230"/>
                        <a:pt x="238" y="230"/>
                      </a:cubicBezTo>
                      <a:cubicBezTo>
                        <a:pt x="269" y="176"/>
                        <a:pt x="269" y="176"/>
                        <a:pt x="269" y="176"/>
                      </a:cubicBezTo>
                      <a:cubicBezTo>
                        <a:pt x="269" y="176"/>
                        <a:pt x="269" y="176"/>
                        <a:pt x="269" y="176"/>
                      </a:cubicBezTo>
                      <a:cubicBezTo>
                        <a:pt x="298" y="27"/>
                        <a:pt x="298" y="27"/>
                        <a:pt x="298" y="27"/>
                      </a:cubicBezTo>
                      <a:cubicBezTo>
                        <a:pt x="280" y="24"/>
                        <a:pt x="264" y="35"/>
                        <a:pt x="261" y="53"/>
                      </a:cubicBezTo>
                      <a:cubicBezTo>
                        <a:pt x="239" y="163"/>
                        <a:pt x="239" y="163"/>
                        <a:pt x="239" y="163"/>
                      </a:cubicBezTo>
                      <a:cubicBezTo>
                        <a:pt x="207" y="222"/>
                        <a:pt x="207" y="222"/>
                        <a:pt x="207" y="222"/>
                      </a:cubicBezTo>
                      <a:cubicBezTo>
                        <a:pt x="237" y="146"/>
                        <a:pt x="237" y="146"/>
                        <a:pt x="237" y="146"/>
                      </a:cubicBezTo>
                      <a:cubicBezTo>
                        <a:pt x="242" y="1"/>
                        <a:pt x="242" y="1"/>
                        <a:pt x="242" y="1"/>
                      </a:cubicBezTo>
                      <a:cubicBezTo>
                        <a:pt x="225" y="0"/>
                        <a:pt x="210" y="14"/>
                        <a:pt x="210" y="32"/>
                      </a:cubicBezTo>
                      <a:cubicBezTo>
                        <a:pt x="206" y="135"/>
                        <a:pt x="206" y="135"/>
                        <a:pt x="206" y="135"/>
                      </a:cubicBezTo>
                      <a:cubicBezTo>
                        <a:pt x="182" y="212"/>
                        <a:pt x="182" y="212"/>
                        <a:pt x="182" y="212"/>
                      </a:cubicBezTo>
                      <a:cubicBezTo>
                        <a:pt x="202" y="119"/>
                        <a:pt x="202" y="119"/>
                        <a:pt x="202" y="119"/>
                      </a:cubicBezTo>
                      <a:cubicBezTo>
                        <a:pt x="133" y="85"/>
                        <a:pt x="133" y="85"/>
                        <a:pt x="133" y="85"/>
                      </a:cubicBezTo>
                      <a:cubicBezTo>
                        <a:pt x="123" y="99"/>
                        <a:pt x="127" y="119"/>
                        <a:pt x="142" y="128"/>
                      </a:cubicBezTo>
                      <a:cubicBezTo>
                        <a:pt x="169" y="142"/>
                        <a:pt x="169" y="142"/>
                        <a:pt x="169" y="142"/>
                      </a:cubicBezTo>
                      <a:cubicBezTo>
                        <a:pt x="130" y="232"/>
                        <a:pt x="130" y="232"/>
                        <a:pt x="130" y="232"/>
                      </a:cubicBezTo>
                      <a:cubicBezTo>
                        <a:pt x="130" y="232"/>
                        <a:pt x="113" y="286"/>
                        <a:pt x="68" y="277"/>
                      </a:cubicBezTo>
                      <a:cubicBezTo>
                        <a:pt x="59" y="253"/>
                        <a:pt x="55" y="238"/>
                        <a:pt x="55" y="238"/>
                      </a:cubicBezTo>
                      <a:cubicBezTo>
                        <a:pt x="106" y="167"/>
                        <a:pt x="106" y="167"/>
                        <a:pt x="106" y="167"/>
                      </a:cubicBezTo>
                      <a:cubicBezTo>
                        <a:pt x="117" y="152"/>
                        <a:pt x="109" y="129"/>
                        <a:pt x="94" y="119"/>
                      </a:cubicBezTo>
                      <a:cubicBezTo>
                        <a:pt x="0" y="249"/>
                        <a:pt x="0" y="249"/>
                        <a:pt x="0" y="249"/>
                      </a:cubicBezTo>
                      <a:lnTo>
                        <a:pt x="0" y="524"/>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2" name="Freeform 119"/>
                <p:cNvSpPr>
                  <a:spLocks/>
                </p:cNvSpPr>
                <p:nvPr/>
              </p:nvSpPr>
              <p:spPr bwMode="auto">
                <a:xfrm>
                  <a:off x="1422" y="829"/>
                  <a:ext cx="19" cy="16"/>
                </a:xfrm>
                <a:custGeom>
                  <a:avLst/>
                  <a:gdLst>
                    <a:gd name="T0" fmla="*/ 19 w 19"/>
                    <a:gd name="T1" fmla="*/ 10 h 16"/>
                    <a:gd name="T2" fmla="*/ 3 w 19"/>
                    <a:gd name="T3" fmla="*/ 0 h 16"/>
                    <a:gd name="T4" fmla="*/ 0 w 19"/>
                    <a:gd name="T5" fmla="*/ 6 h 16"/>
                    <a:gd name="T6" fmla="*/ 15 w 19"/>
                    <a:gd name="T7" fmla="*/ 16 h 16"/>
                    <a:gd name="T8" fmla="*/ 19 w 19"/>
                    <a:gd name="T9" fmla="*/ 10 h 16"/>
                  </a:gdLst>
                  <a:ahLst/>
                  <a:cxnLst>
                    <a:cxn ang="0">
                      <a:pos x="T0" y="T1"/>
                    </a:cxn>
                    <a:cxn ang="0">
                      <a:pos x="T2" y="T3"/>
                    </a:cxn>
                    <a:cxn ang="0">
                      <a:pos x="T4" y="T5"/>
                    </a:cxn>
                    <a:cxn ang="0">
                      <a:pos x="T6" y="T7"/>
                    </a:cxn>
                    <a:cxn ang="0">
                      <a:pos x="T8" y="T9"/>
                    </a:cxn>
                  </a:cxnLst>
                  <a:rect l="0" t="0" r="r" b="b"/>
                  <a:pathLst>
                    <a:path w="19" h="16">
                      <a:moveTo>
                        <a:pt x="19" y="10"/>
                      </a:moveTo>
                      <a:lnTo>
                        <a:pt x="3" y="0"/>
                      </a:lnTo>
                      <a:lnTo>
                        <a:pt x="0" y="6"/>
                      </a:lnTo>
                      <a:lnTo>
                        <a:pt x="15" y="16"/>
                      </a:lnTo>
                      <a:lnTo>
                        <a:pt x="19"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3" name="Freeform 120"/>
                <p:cNvSpPr>
                  <a:spLocks noEditPoints="1"/>
                </p:cNvSpPr>
                <p:nvPr/>
              </p:nvSpPr>
              <p:spPr bwMode="auto">
                <a:xfrm>
                  <a:off x="1311" y="955"/>
                  <a:ext cx="74" cy="15"/>
                </a:xfrm>
                <a:custGeom>
                  <a:avLst/>
                  <a:gdLst>
                    <a:gd name="T0" fmla="*/ 32 w 157"/>
                    <a:gd name="T1" fmla="*/ 16 h 33"/>
                    <a:gd name="T2" fmla="*/ 16 w 157"/>
                    <a:gd name="T3" fmla="*/ 0 h 33"/>
                    <a:gd name="T4" fmla="*/ 0 w 157"/>
                    <a:gd name="T5" fmla="*/ 16 h 33"/>
                    <a:gd name="T6" fmla="*/ 16 w 157"/>
                    <a:gd name="T7" fmla="*/ 31 h 33"/>
                    <a:gd name="T8" fmla="*/ 32 w 157"/>
                    <a:gd name="T9" fmla="*/ 16 h 33"/>
                    <a:gd name="T10" fmla="*/ 63 w 157"/>
                    <a:gd name="T11" fmla="*/ 16 h 33"/>
                    <a:gd name="T12" fmla="*/ 47 w 157"/>
                    <a:gd name="T13" fmla="*/ 0 h 33"/>
                    <a:gd name="T14" fmla="*/ 32 w 157"/>
                    <a:gd name="T15" fmla="*/ 16 h 33"/>
                    <a:gd name="T16" fmla="*/ 47 w 157"/>
                    <a:gd name="T17" fmla="*/ 32 h 33"/>
                    <a:gd name="T18" fmla="*/ 63 w 157"/>
                    <a:gd name="T19" fmla="*/ 16 h 33"/>
                    <a:gd name="T20" fmla="*/ 94 w 157"/>
                    <a:gd name="T21" fmla="*/ 17 h 33"/>
                    <a:gd name="T22" fmla="*/ 79 w 157"/>
                    <a:gd name="T23" fmla="*/ 1 h 33"/>
                    <a:gd name="T24" fmla="*/ 63 w 157"/>
                    <a:gd name="T25" fmla="*/ 16 h 33"/>
                    <a:gd name="T26" fmla="*/ 78 w 157"/>
                    <a:gd name="T27" fmla="*/ 32 h 33"/>
                    <a:gd name="T28" fmla="*/ 94 w 157"/>
                    <a:gd name="T29" fmla="*/ 17 h 33"/>
                    <a:gd name="T30" fmla="*/ 126 w 157"/>
                    <a:gd name="T31" fmla="*/ 17 h 33"/>
                    <a:gd name="T32" fmla="*/ 110 w 157"/>
                    <a:gd name="T33" fmla="*/ 1 h 33"/>
                    <a:gd name="T34" fmla="*/ 94 w 157"/>
                    <a:gd name="T35" fmla="*/ 17 h 33"/>
                    <a:gd name="T36" fmla="*/ 110 w 157"/>
                    <a:gd name="T37" fmla="*/ 32 h 33"/>
                    <a:gd name="T38" fmla="*/ 126 w 157"/>
                    <a:gd name="T39" fmla="*/ 17 h 33"/>
                    <a:gd name="T40" fmla="*/ 157 w 157"/>
                    <a:gd name="T41" fmla="*/ 17 h 33"/>
                    <a:gd name="T42" fmla="*/ 141 w 157"/>
                    <a:gd name="T43" fmla="*/ 1 h 33"/>
                    <a:gd name="T44" fmla="*/ 126 w 157"/>
                    <a:gd name="T45" fmla="*/ 17 h 33"/>
                    <a:gd name="T46" fmla="*/ 141 w 157"/>
                    <a:gd name="T47" fmla="*/ 33 h 33"/>
                    <a:gd name="T48" fmla="*/ 157 w 157"/>
                    <a:gd name="T4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33">
                      <a:moveTo>
                        <a:pt x="32" y="16"/>
                      </a:moveTo>
                      <a:cubicBezTo>
                        <a:pt x="32" y="7"/>
                        <a:pt x="25" y="0"/>
                        <a:pt x="16" y="0"/>
                      </a:cubicBezTo>
                      <a:cubicBezTo>
                        <a:pt x="8" y="0"/>
                        <a:pt x="0" y="7"/>
                        <a:pt x="0" y="16"/>
                      </a:cubicBezTo>
                      <a:cubicBezTo>
                        <a:pt x="0" y="24"/>
                        <a:pt x="7" y="31"/>
                        <a:pt x="16" y="31"/>
                      </a:cubicBezTo>
                      <a:cubicBezTo>
                        <a:pt x="25" y="32"/>
                        <a:pt x="32" y="25"/>
                        <a:pt x="32" y="16"/>
                      </a:cubicBezTo>
                      <a:moveTo>
                        <a:pt x="63" y="16"/>
                      </a:moveTo>
                      <a:cubicBezTo>
                        <a:pt x="63" y="8"/>
                        <a:pt x="56" y="1"/>
                        <a:pt x="47" y="0"/>
                      </a:cubicBezTo>
                      <a:cubicBezTo>
                        <a:pt x="39" y="0"/>
                        <a:pt x="32" y="7"/>
                        <a:pt x="32" y="16"/>
                      </a:cubicBezTo>
                      <a:cubicBezTo>
                        <a:pt x="32" y="25"/>
                        <a:pt x="39" y="32"/>
                        <a:pt x="47" y="32"/>
                      </a:cubicBezTo>
                      <a:cubicBezTo>
                        <a:pt x="56" y="32"/>
                        <a:pt x="63" y="25"/>
                        <a:pt x="63" y="16"/>
                      </a:cubicBezTo>
                      <a:moveTo>
                        <a:pt x="94" y="17"/>
                      </a:moveTo>
                      <a:cubicBezTo>
                        <a:pt x="94" y="8"/>
                        <a:pt x="87" y="1"/>
                        <a:pt x="79" y="1"/>
                      </a:cubicBezTo>
                      <a:cubicBezTo>
                        <a:pt x="70" y="1"/>
                        <a:pt x="63" y="8"/>
                        <a:pt x="63" y="16"/>
                      </a:cubicBezTo>
                      <a:cubicBezTo>
                        <a:pt x="63" y="25"/>
                        <a:pt x="70" y="32"/>
                        <a:pt x="78" y="32"/>
                      </a:cubicBezTo>
                      <a:cubicBezTo>
                        <a:pt x="87" y="32"/>
                        <a:pt x="94" y="25"/>
                        <a:pt x="94" y="17"/>
                      </a:cubicBezTo>
                      <a:moveTo>
                        <a:pt x="126" y="17"/>
                      </a:moveTo>
                      <a:cubicBezTo>
                        <a:pt x="126" y="8"/>
                        <a:pt x="119" y="1"/>
                        <a:pt x="110" y="1"/>
                      </a:cubicBezTo>
                      <a:cubicBezTo>
                        <a:pt x="101" y="1"/>
                        <a:pt x="94" y="8"/>
                        <a:pt x="94" y="17"/>
                      </a:cubicBezTo>
                      <a:cubicBezTo>
                        <a:pt x="94" y="25"/>
                        <a:pt x="101" y="32"/>
                        <a:pt x="110" y="32"/>
                      </a:cubicBezTo>
                      <a:cubicBezTo>
                        <a:pt x="118" y="32"/>
                        <a:pt x="125" y="25"/>
                        <a:pt x="126" y="17"/>
                      </a:cubicBezTo>
                      <a:moveTo>
                        <a:pt x="157" y="17"/>
                      </a:moveTo>
                      <a:cubicBezTo>
                        <a:pt x="157" y="8"/>
                        <a:pt x="150" y="1"/>
                        <a:pt x="141" y="1"/>
                      </a:cubicBezTo>
                      <a:cubicBezTo>
                        <a:pt x="133" y="1"/>
                        <a:pt x="126" y="8"/>
                        <a:pt x="126" y="17"/>
                      </a:cubicBezTo>
                      <a:cubicBezTo>
                        <a:pt x="125" y="25"/>
                        <a:pt x="132" y="32"/>
                        <a:pt x="141" y="33"/>
                      </a:cubicBezTo>
                      <a:cubicBezTo>
                        <a:pt x="150" y="33"/>
                        <a:pt x="157" y="26"/>
                        <a:pt x="157"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4" name="Freeform 121"/>
                <p:cNvSpPr>
                  <a:spLocks/>
                </p:cNvSpPr>
                <p:nvPr/>
              </p:nvSpPr>
              <p:spPr bwMode="auto">
                <a:xfrm>
                  <a:off x="1318" y="991"/>
                  <a:ext cx="110" cy="278"/>
                </a:xfrm>
                <a:custGeom>
                  <a:avLst/>
                  <a:gdLst>
                    <a:gd name="T0" fmla="*/ 130 w 233"/>
                    <a:gd name="T1" fmla="*/ 0 h 590"/>
                    <a:gd name="T2" fmla="*/ 0 w 233"/>
                    <a:gd name="T3" fmla="*/ 0 h 590"/>
                    <a:gd name="T4" fmla="*/ 0 w 233"/>
                    <a:gd name="T5" fmla="*/ 324 h 590"/>
                    <a:gd name="T6" fmla="*/ 0 w 233"/>
                    <a:gd name="T7" fmla="*/ 590 h 590"/>
                    <a:gd name="T8" fmla="*/ 196 w 233"/>
                    <a:gd name="T9" fmla="*/ 590 h 590"/>
                    <a:gd name="T10" fmla="*/ 233 w 233"/>
                    <a:gd name="T11" fmla="*/ 578 h 590"/>
                    <a:gd name="T12" fmla="*/ 130 w 233"/>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33" h="590">
                      <a:moveTo>
                        <a:pt x="130" y="0"/>
                      </a:moveTo>
                      <a:cubicBezTo>
                        <a:pt x="0" y="0"/>
                        <a:pt x="0" y="0"/>
                        <a:pt x="0" y="0"/>
                      </a:cubicBezTo>
                      <a:cubicBezTo>
                        <a:pt x="0" y="324"/>
                        <a:pt x="0" y="324"/>
                        <a:pt x="0" y="324"/>
                      </a:cubicBezTo>
                      <a:cubicBezTo>
                        <a:pt x="0" y="590"/>
                        <a:pt x="0" y="590"/>
                        <a:pt x="0" y="590"/>
                      </a:cubicBezTo>
                      <a:cubicBezTo>
                        <a:pt x="196" y="590"/>
                        <a:pt x="196" y="590"/>
                        <a:pt x="196" y="590"/>
                      </a:cubicBezTo>
                      <a:cubicBezTo>
                        <a:pt x="196" y="590"/>
                        <a:pt x="217" y="590"/>
                        <a:pt x="233" y="578"/>
                      </a:cubicBezTo>
                      <a:lnTo>
                        <a:pt x="13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5" name="Freeform 122"/>
                <p:cNvSpPr>
                  <a:spLocks/>
                </p:cNvSpPr>
                <p:nvPr/>
              </p:nvSpPr>
              <p:spPr bwMode="auto">
                <a:xfrm>
                  <a:off x="748" y="786"/>
                  <a:ext cx="154" cy="246"/>
                </a:xfrm>
                <a:custGeom>
                  <a:avLst/>
                  <a:gdLst>
                    <a:gd name="T0" fmla="*/ 0 w 327"/>
                    <a:gd name="T1" fmla="*/ 0 h 523"/>
                    <a:gd name="T2" fmla="*/ 127 w 327"/>
                    <a:gd name="T3" fmla="*/ 0 h 523"/>
                    <a:gd name="T4" fmla="*/ 125 w 327"/>
                    <a:gd name="T5" fmla="*/ 157 h 523"/>
                    <a:gd name="T6" fmla="*/ 292 w 327"/>
                    <a:gd name="T7" fmla="*/ 291 h 523"/>
                    <a:gd name="T8" fmla="*/ 292 w 327"/>
                    <a:gd name="T9" fmla="*/ 291 h 523"/>
                    <a:gd name="T10" fmla="*/ 292 w 327"/>
                    <a:gd name="T11" fmla="*/ 291 h 523"/>
                    <a:gd name="T12" fmla="*/ 327 w 327"/>
                    <a:gd name="T13" fmla="*/ 397 h 523"/>
                    <a:gd name="T14" fmla="*/ 287 w 327"/>
                    <a:gd name="T15" fmla="*/ 377 h 523"/>
                    <a:gd name="T16" fmla="*/ 267 w 327"/>
                    <a:gd name="T17" fmla="*/ 316 h 523"/>
                    <a:gd name="T18" fmla="*/ 239 w 327"/>
                    <a:gd name="T19" fmla="*/ 293 h 523"/>
                    <a:gd name="T20" fmla="*/ 270 w 327"/>
                    <a:gd name="T21" fmla="*/ 347 h 523"/>
                    <a:gd name="T22" fmla="*/ 270 w 327"/>
                    <a:gd name="T23" fmla="*/ 347 h 523"/>
                    <a:gd name="T24" fmla="*/ 298 w 327"/>
                    <a:gd name="T25" fmla="*/ 496 h 523"/>
                    <a:gd name="T26" fmla="*/ 261 w 327"/>
                    <a:gd name="T27" fmla="*/ 471 h 523"/>
                    <a:gd name="T28" fmla="*/ 240 w 327"/>
                    <a:gd name="T29" fmla="*/ 360 h 523"/>
                    <a:gd name="T30" fmla="*/ 208 w 327"/>
                    <a:gd name="T31" fmla="*/ 301 h 523"/>
                    <a:gd name="T32" fmla="*/ 238 w 327"/>
                    <a:gd name="T33" fmla="*/ 377 h 523"/>
                    <a:gd name="T34" fmla="*/ 243 w 327"/>
                    <a:gd name="T35" fmla="*/ 522 h 523"/>
                    <a:gd name="T36" fmla="*/ 210 w 327"/>
                    <a:gd name="T37" fmla="*/ 492 h 523"/>
                    <a:gd name="T38" fmla="*/ 207 w 327"/>
                    <a:gd name="T39" fmla="*/ 388 h 523"/>
                    <a:gd name="T40" fmla="*/ 182 w 327"/>
                    <a:gd name="T41" fmla="*/ 312 h 523"/>
                    <a:gd name="T42" fmla="*/ 202 w 327"/>
                    <a:gd name="T43" fmla="*/ 404 h 523"/>
                    <a:gd name="T44" fmla="*/ 133 w 327"/>
                    <a:gd name="T45" fmla="*/ 439 h 523"/>
                    <a:gd name="T46" fmla="*/ 142 w 327"/>
                    <a:gd name="T47" fmla="*/ 395 h 523"/>
                    <a:gd name="T48" fmla="*/ 169 w 327"/>
                    <a:gd name="T49" fmla="*/ 381 h 523"/>
                    <a:gd name="T50" fmla="*/ 131 w 327"/>
                    <a:gd name="T51" fmla="*/ 291 h 523"/>
                    <a:gd name="T52" fmla="*/ 69 w 327"/>
                    <a:gd name="T53" fmla="*/ 246 h 523"/>
                    <a:gd name="T54" fmla="*/ 56 w 327"/>
                    <a:gd name="T55" fmla="*/ 285 h 523"/>
                    <a:gd name="T56" fmla="*/ 106 w 327"/>
                    <a:gd name="T57" fmla="*/ 356 h 523"/>
                    <a:gd name="T58" fmla="*/ 94 w 327"/>
                    <a:gd name="T59" fmla="*/ 404 h 523"/>
                    <a:gd name="T60" fmla="*/ 0 w 327"/>
                    <a:gd name="T61" fmla="*/ 274 h 523"/>
                    <a:gd name="T62" fmla="*/ 0 w 327"/>
                    <a:gd name="T63"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523">
                      <a:moveTo>
                        <a:pt x="0" y="0"/>
                      </a:moveTo>
                      <a:cubicBezTo>
                        <a:pt x="127" y="0"/>
                        <a:pt x="127" y="0"/>
                        <a:pt x="127" y="0"/>
                      </a:cubicBezTo>
                      <a:cubicBezTo>
                        <a:pt x="125" y="157"/>
                        <a:pt x="125" y="157"/>
                        <a:pt x="125" y="157"/>
                      </a:cubicBezTo>
                      <a:cubicBezTo>
                        <a:pt x="292" y="291"/>
                        <a:pt x="292" y="291"/>
                        <a:pt x="292" y="291"/>
                      </a:cubicBezTo>
                      <a:cubicBezTo>
                        <a:pt x="292" y="291"/>
                        <a:pt x="292" y="291"/>
                        <a:pt x="292" y="291"/>
                      </a:cubicBezTo>
                      <a:cubicBezTo>
                        <a:pt x="292" y="291"/>
                        <a:pt x="292" y="291"/>
                        <a:pt x="292" y="291"/>
                      </a:cubicBezTo>
                      <a:cubicBezTo>
                        <a:pt x="327" y="397"/>
                        <a:pt x="327" y="397"/>
                        <a:pt x="327" y="397"/>
                      </a:cubicBezTo>
                      <a:cubicBezTo>
                        <a:pt x="310" y="403"/>
                        <a:pt x="292" y="394"/>
                        <a:pt x="287" y="377"/>
                      </a:cubicBezTo>
                      <a:cubicBezTo>
                        <a:pt x="267" y="316"/>
                        <a:pt x="267" y="316"/>
                        <a:pt x="267" y="316"/>
                      </a:cubicBezTo>
                      <a:cubicBezTo>
                        <a:pt x="239" y="293"/>
                        <a:pt x="239" y="293"/>
                        <a:pt x="239" y="293"/>
                      </a:cubicBezTo>
                      <a:cubicBezTo>
                        <a:pt x="270" y="347"/>
                        <a:pt x="270" y="347"/>
                        <a:pt x="270" y="347"/>
                      </a:cubicBezTo>
                      <a:cubicBezTo>
                        <a:pt x="270" y="347"/>
                        <a:pt x="270" y="347"/>
                        <a:pt x="270" y="347"/>
                      </a:cubicBezTo>
                      <a:cubicBezTo>
                        <a:pt x="298" y="496"/>
                        <a:pt x="298" y="496"/>
                        <a:pt x="298" y="496"/>
                      </a:cubicBezTo>
                      <a:cubicBezTo>
                        <a:pt x="281" y="499"/>
                        <a:pt x="265" y="488"/>
                        <a:pt x="261" y="471"/>
                      </a:cubicBezTo>
                      <a:cubicBezTo>
                        <a:pt x="240" y="360"/>
                        <a:pt x="240" y="360"/>
                        <a:pt x="240" y="360"/>
                      </a:cubicBezTo>
                      <a:cubicBezTo>
                        <a:pt x="208" y="301"/>
                        <a:pt x="208" y="301"/>
                        <a:pt x="208" y="301"/>
                      </a:cubicBezTo>
                      <a:cubicBezTo>
                        <a:pt x="238" y="377"/>
                        <a:pt x="238" y="377"/>
                        <a:pt x="238" y="377"/>
                      </a:cubicBezTo>
                      <a:cubicBezTo>
                        <a:pt x="243" y="522"/>
                        <a:pt x="243" y="522"/>
                        <a:pt x="243" y="522"/>
                      </a:cubicBezTo>
                      <a:cubicBezTo>
                        <a:pt x="225" y="523"/>
                        <a:pt x="211" y="509"/>
                        <a:pt x="210" y="492"/>
                      </a:cubicBezTo>
                      <a:cubicBezTo>
                        <a:pt x="207" y="388"/>
                        <a:pt x="207" y="388"/>
                        <a:pt x="207" y="388"/>
                      </a:cubicBezTo>
                      <a:cubicBezTo>
                        <a:pt x="182" y="312"/>
                        <a:pt x="182" y="312"/>
                        <a:pt x="182" y="312"/>
                      </a:cubicBezTo>
                      <a:cubicBezTo>
                        <a:pt x="202" y="404"/>
                        <a:pt x="202" y="404"/>
                        <a:pt x="202" y="404"/>
                      </a:cubicBezTo>
                      <a:cubicBezTo>
                        <a:pt x="133" y="439"/>
                        <a:pt x="133" y="439"/>
                        <a:pt x="133" y="439"/>
                      </a:cubicBezTo>
                      <a:cubicBezTo>
                        <a:pt x="124" y="424"/>
                        <a:pt x="128" y="404"/>
                        <a:pt x="142" y="395"/>
                      </a:cubicBezTo>
                      <a:cubicBezTo>
                        <a:pt x="169" y="381"/>
                        <a:pt x="169" y="381"/>
                        <a:pt x="169" y="381"/>
                      </a:cubicBezTo>
                      <a:cubicBezTo>
                        <a:pt x="131" y="291"/>
                        <a:pt x="131" y="291"/>
                        <a:pt x="131" y="291"/>
                      </a:cubicBezTo>
                      <a:cubicBezTo>
                        <a:pt x="131" y="291"/>
                        <a:pt x="114" y="237"/>
                        <a:pt x="69" y="246"/>
                      </a:cubicBezTo>
                      <a:cubicBezTo>
                        <a:pt x="60" y="270"/>
                        <a:pt x="56" y="285"/>
                        <a:pt x="56" y="285"/>
                      </a:cubicBezTo>
                      <a:cubicBezTo>
                        <a:pt x="106" y="356"/>
                        <a:pt x="106" y="356"/>
                        <a:pt x="106" y="356"/>
                      </a:cubicBezTo>
                      <a:cubicBezTo>
                        <a:pt x="117" y="371"/>
                        <a:pt x="109" y="394"/>
                        <a:pt x="94" y="404"/>
                      </a:cubicBezTo>
                      <a:cubicBezTo>
                        <a:pt x="0" y="274"/>
                        <a:pt x="0" y="274"/>
                        <a:pt x="0" y="274"/>
                      </a:cubicBezTo>
                      <a:lnTo>
                        <a:pt x="0"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6" name="Freeform 123"/>
                <p:cNvSpPr>
                  <a:spLocks/>
                </p:cNvSpPr>
                <p:nvPr/>
              </p:nvSpPr>
              <p:spPr bwMode="auto">
                <a:xfrm>
                  <a:off x="748" y="660"/>
                  <a:ext cx="83" cy="126"/>
                </a:xfrm>
                <a:custGeom>
                  <a:avLst/>
                  <a:gdLst>
                    <a:gd name="T0" fmla="*/ 0 w 83"/>
                    <a:gd name="T1" fmla="*/ 0 h 126"/>
                    <a:gd name="T2" fmla="*/ 0 w 83"/>
                    <a:gd name="T3" fmla="*/ 126 h 126"/>
                    <a:gd name="T4" fmla="*/ 61 w 83"/>
                    <a:gd name="T5" fmla="*/ 126 h 126"/>
                    <a:gd name="T6" fmla="*/ 83 w 83"/>
                    <a:gd name="T7" fmla="*/ 0 h 126"/>
                    <a:gd name="T8" fmla="*/ 0 w 83"/>
                    <a:gd name="T9" fmla="*/ 0 h 126"/>
                  </a:gdLst>
                  <a:ahLst/>
                  <a:cxnLst>
                    <a:cxn ang="0">
                      <a:pos x="T0" y="T1"/>
                    </a:cxn>
                    <a:cxn ang="0">
                      <a:pos x="T2" y="T3"/>
                    </a:cxn>
                    <a:cxn ang="0">
                      <a:pos x="T4" y="T5"/>
                    </a:cxn>
                    <a:cxn ang="0">
                      <a:pos x="T6" y="T7"/>
                    </a:cxn>
                    <a:cxn ang="0">
                      <a:pos x="T8" y="T9"/>
                    </a:cxn>
                  </a:cxnLst>
                  <a:rect l="0" t="0" r="r" b="b"/>
                  <a:pathLst>
                    <a:path w="83" h="126">
                      <a:moveTo>
                        <a:pt x="0" y="0"/>
                      </a:moveTo>
                      <a:lnTo>
                        <a:pt x="0" y="126"/>
                      </a:lnTo>
                      <a:lnTo>
                        <a:pt x="61" y="126"/>
                      </a:lnTo>
                      <a:lnTo>
                        <a:pt x="83"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7" name="Freeform 124"/>
                <p:cNvSpPr>
                  <a:spLocks/>
                </p:cNvSpPr>
                <p:nvPr/>
              </p:nvSpPr>
              <p:spPr bwMode="auto">
                <a:xfrm>
                  <a:off x="853" y="932"/>
                  <a:ext cx="18" cy="16"/>
                </a:xfrm>
                <a:custGeom>
                  <a:avLst/>
                  <a:gdLst>
                    <a:gd name="T0" fmla="*/ 18 w 18"/>
                    <a:gd name="T1" fmla="*/ 6 h 16"/>
                    <a:gd name="T2" fmla="*/ 2 w 18"/>
                    <a:gd name="T3" fmla="*/ 16 h 16"/>
                    <a:gd name="T4" fmla="*/ 0 w 18"/>
                    <a:gd name="T5" fmla="*/ 9 h 16"/>
                    <a:gd name="T6" fmla="*/ 14 w 18"/>
                    <a:gd name="T7" fmla="*/ 0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2" y="16"/>
                      </a:lnTo>
                      <a:lnTo>
                        <a:pt x="0" y="9"/>
                      </a:lnTo>
                      <a:lnTo>
                        <a:pt x="14" y="0"/>
                      </a:lnTo>
                      <a:lnTo>
                        <a:pt x="1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8" name="Freeform 125"/>
                <p:cNvSpPr>
                  <a:spLocks noEditPoints="1"/>
                </p:cNvSpPr>
                <p:nvPr/>
              </p:nvSpPr>
              <p:spPr bwMode="auto">
                <a:xfrm>
                  <a:off x="741" y="807"/>
                  <a:ext cx="74" cy="15"/>
                </a:xfrm>
                <a:custGeom>
                  <a:avLst/>
                  <a:gdLst>
                    <a:gd name="T0" fmla="*/ 31 w 156"/>
                    <a:gd name="T1" fmla="*/ 16 h 32"/>
                    <a:gd name="T2" fmla="*/ 15 w 156"/>
                    <a:gd name="T3" fmla="*/ 1 h 32"/>
                    <a:gd name="T4" fmla="*/ 0 w 156"/>
                    <a:gd name="T5" fmla="*/ 17 h 32"/>
                    <a:gd name="T6" fmla="*/ 16 w 156"/>
                    <a:gd name="T7" fmla="*/ 32 h 32"/>
                    <a:gd name="T8" fmla="*/ 31 w 156"/>
                    <a:gd name="T9" fmla="*/ 16 h 32"/>
                    <a:gd name="T10" fmla="*/ 62 w 156"/>
                    <a:gd name="T11" fmla="*/ 16 h 32"/>
                    <a:gd name="T12" fmla="*/ 47 w 156"/>
                    <a:gd name="T13" fmla="*/ 0 h 32"/>
                    <a:gd name="T14" fmla="*/ 31 w 156"/>
                    <a:gd name="T15" fmla="*/ 16 h 32"/>
                    <a:gd name="T16" fmla="*/ 47 w 156"/>
                    <a:gd name="T17" fmla="*/ 32 h 32"/>
                    <a:gd name="T18" fmla="*/ 62 w 156"/>
                    <a:gd name="T19" fmla="*/ 16 h 32"/>
                    <a:gd name="T20" fmla="*/ 94 w 156"/>
                    <a:gd name="T21" fmla="*/ 16 h 32"/>
                    <a:gd name="T22" fmla="*/ 78 w 156"/>
                    <a:gd name="T23" fmla="*/ 0 h 32"/>
                    <a:gd name="T24" fmla="*/ 62 w 156"/>
                    <a:gd name="T25" fmla="*/ 16 h 32"/>
                    <a:gd name="T26" fmla="*/ 78 w 156"/>
                    <a:gd name="T27" fmla="*/ 31 h 32"/>
                    <a:gd name="T28" fmla="*/ 94 w 156"/>
                    <a:gd name="T29" fmla="*/ 16 h 32"/>
                    <a:gd name="T30" fmla="*/ 125 w 156"/>
                    <a:gd name="T31" fmla="*/ 15 h 32"/>
                    <a:gd name="T32" fmla="*/ 109 w 156"/>
                    <a:gd name="T33" fmla="*/ 0 h 32"/>
                    <a:gd name="T34" fmla="*/ 94 w 156"/>
                    <a:gd name="T35" fmla="*/ 16 h 32"/>
                    <a:gd name="T36" fmla="*/ 110 w 156"/>
                    <a:gd name="T37" fmla="*/ 31 h 32"/>
                    <a:gd name="T38" fmla="*/ 125 w 156"/>
                    <a:gd name="T39" fmla="*/ 15 h 32"/>
                    <a:gd name="T40" fmla="*/ 156 w 156"/>
                    <a:gd name="T41" fmla="*/ 15 h 32"/>
                    <a:gd name="T42" fmla="*/ 141 w 156"/>
                    <a:gd name="T43" fmla="*/ 0 h 32"/>
                    <a:gd name="T44" fmla="*/ 125 w 156"/>
                    <a:gd name="T45" fmla="*/ 15 h 32"/>
                    <a:gd name="T46" fmla="*/ 141 w 156"/>
                    <a:gd name="T47" fmla="*/ 31 h 32"/>
                    <a:gd name="T48" fmla="*/ 156 w 156"/>
                    <a:gd name="T49"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2">
                      <a:moveTo>
                        <a:pt x="31" y="16"/>
                      </a:moveTo>
                      <a:cubicBezTo>
                        <a:pt x="31" y="8"/>
                        <a:pt x="24" y="1"/>
                        <a:pt x="15" y="1"/>
                      </a:cubicBezTo>
                      <a:cubicBezTo>
                        <a:pt x="7" y="1"/>
                        <a:pt x="0" y="8"/>
                        <a:pt x="0" y="17"/>
                      </a:cubicBezTo>
                      <a:cubicBezTo>
                        <a:pt x="0" y="25"/>
                        <a:pt x="7" y="32"/>
                        <a:pt x="16" y="32"/>
                      </a:cubicBezTo>
                      <a:cubicBezTo>
                        <a:pt x="24" y="32"/>
                        <a:pt x="31" y="25"/>
                        <a:pt x="31" y="16"/>
                      </a:cubicBezTo>
                      <a:moveTo>
                        <a:pt x="62" y="16"/>
                      </a:moveTo>
                      <a:cubicBezTo>
                        <a:pt x="62" y="7"/>
                        <a:pt x="55" y="0"/>
                        <a:pt x="47" y="0"/>
                      </a:cubicBezTo>
                      <a:cubicBezTo>
                        <a:pt x="38" y="1"/>
                        <a:pt x="31" y="8"/>
                        <a:pt x="31" y="16"/>
                      </a:cubicBezTo>
                      <a:cubicBezTo>
                        <a:pt x="31" y="25"/>
                        <a:pt x="38" y="32"/>
                        <a:pt x="47" y="32"/>
                      </a:cubicBezTo>
                      <a:cubicBezTo>
                        <a:pt x="56" y="32"/>
                        <a:pt x="63" y="25"/>
                        <a:pt x="62" y="16"/>
                      </a:cubicBezTo>
                      <a:moveTo>
                        <a:pt x="94" y="16"/>
                      </a:moveTo>
                      <a:cubicBezTo>
                        <a:pt x="94" y="7"/>
                        <a:pt x="87" y="0"/>
                        <a:pt x="78" y="0"/>
                      </a:cubicBezTo>
                      <a:cubicBezTo>
                        <a:pt x="69" y="0"/>
                        <a:pt x="62" y="7"/>
                        <a:pt x="62" y="16"/>
                      </a:cubicBezTo>
                      <a:cubicBezTo>
                        <a:pt x="63" y="25"/>
                        <a:pt x="70" y="32"/>
                        <a:pt x="78" y="31"/>
                      </a:cubicBezTo>
                      <a:cubicBezTo>
                        <a:pt x="87" y="31"/>
                        <a:pt x="94" y="24"/>
                        <a:pt x="94" y="16"/>
                      </a:cubicBezTo>
                      <a:moveTo>
                        <a:pt x="125" y="15"/>
                      </a:moveTo>
                      <a:cubicBezTo>
                        <a:pt x="125" y="7"/>
                        <a:pt x="118" y="0"/>
                        <a:pt x="109" y="0"/>
                      </a:cubicBezTo>
                      <a:cubicBezTo>
                        <a:pt x="101" y="0"/>
                        <a:pt x="94" y="7"/>
                        <a:pt x="94" y="16"/>
                      </a:cubicBezTo>
                      <a:cubicBezTo>
                        <a:pt x="94" y="24"/>
                        <a:pt x="101" y="31"/>
                        <a:pt x="110" y="31"/>
                      </a:cubicBezTo>
                      <a:cubicBezTo>
                        <a:pt x="118" y="31"/>
                        <a:pt x="125" y="24"/>
                        <a:pt x="125" y="15"/>
                      </a:cubicBezTo>
                      <a:moveTo>
                        <a:pt x="156" y="15"/>
                      </a:moveTo>
                      <a:cubicBezTo>
                        <a:pt x="156" y="7"/>
                        <a:pt x="149" y="0"/>
                        <a:pt x="141" y="0"/>
                      </a:cubicBezTo>
                      <a:cubicBezTo>
                        <a:pt x="132" y="0"/>
                        <a:pt x="125" y="7"/>
                        <a:pt x="125" y="15"/>
                      </a:cubicBezTo>
                      <a:cubicBezTo>
                        <a:pt x="125" y="24"/>
                        <a:pt x="132" y="31"/>
                        <a:pt x="141" y="31"/>
                      </a:cubicBezTo>
                      <a:cubicBezTo>
                        <a:pt x="149" y="31"/>
                        <a:pt x="156" y="24"/>
                        <a:pt x="156"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9" name="Freeform 137"/>
                <p:cNvSpPr>
                  <a:spLocks/>
                </p:cNvSpPr>
                <p:nvPr/>
              </p:nvSpPr>
              <p:spPr bwMode="auto">
                <a:xfrm>
                  <a:off x="709" y="1027"/>
                  <a:ext cx="41" cy="37"/>
                </a:xfrm>
                <a:custGeom>
                  <a:avLst/>
                  <a:gdLst>
                    <a:gd name="T0" fmla="*/ 86 w 86"/>
                    <a:gd name="T1" fmla="*/ 0 h 78"/>
                    <a:gd name="T2" fmla="*/ 70 w 86"/>
                    <a:gd name="T3" fmla="*/ 1 h 78"/>
                    <a:gd name="T4" fmla="*/ 61 w 86"/>
                    <a:gd name="T5" fmla="*/ 52 h 78"/>
                    <a:gd name="T6" fmla="*/ 61 w 86"/>
                    <a:gd name="T7" fmla="*/ 54 h 78"/>
                    <a:gd name="T8" fmla="*/ 61 w 86"/>
                    <a:gd name="T9" fmla="*/ 56 h 78"/>
                    <a:gd name="T10" fmla="*/ 60 w 86"/>
                    <a:gd name="T11" fmla="*/ 58 h 78"/>
                    <a:gd name="T12" fmla="*/ 60 w 86"/>
                    <a:gd name="T13" fmla="*/ 60 h 78"/>
                    <a:gd name="T14" fmla="*/ 60 w 86"/>
                    <a:gd name="T15" fmla="*/ 60 h 78"/>
                    <a:gd name="T16" fmla="*/ 60 w 86"/>
                    <a:gd name="T17" fmla="*/ 58 h 78"/>
                    <a:gd name="T18" fmla="*/ 60 w 86"/>
                    <a:gd name="T19" fmla="*/ 56 h 78"/>
                    <a:gd name="T20" fmla="*/ 59 w 86"/>
                    <a:gd name="T21" fmla="*/ 54 h 78"/>
                    <a:gd name="T22" fmla="*/ 59 w 86"/>
                    <a:gd name="T23" fmla="*/ 52 h 78"/>
                    <a:gd name="T24" fmla="*/ 49 w 86"/>
                    <a:gd name="T25" fmla="*/ 2 h 78"/>
                    <a:gd name="T26" fmla="*/ 34 w 86"/>
                    <a:gd name="T27" fmla="*/ 3 h 78"/>
                    <a:gd name="T28" fmla="*/ 23 w 86"/>
                    <a:gd name="T29" fmla="*/ 51 h 78"/>
                    <a:gd name="T30" fmla="*/ 23 w 86"/>
                    <a:gd name="T31" fmla="*/ 53 h 78"/>
                    <a:gd name="T32" fmla="*/ 22 w 86"/>
                    <a:gd name="T33" fmla="*/ 55 h 78"/>
                    <a:gd name="T34" fmla="*/ 22 w 86"/>
                    <a:gd name="T35" fmla="*/ 57 h 78"/>
                    <a:gd name="T36" fmla="*/ 22 w 86"/>
                    <a:gd name="T37" fmla="*/ 59 h 78"/>
                    <a:gd name="T38" fmla="*/ 22 w 86"/>
                    <a:gd name="T39" fmla="*/ 59 h 78"/>
                    <a:gd name="T40" fmla="*/ 22 w 86"/>
                    <a:gd name="T41" fmla="*/ 57 h 78"/>
                    <a:gd name="T42" fmla="*/ 22 w 86"/>
                    <a:gd name="T43" fmla="*/ 55 h 78"/>
                    <a:gd name="T44" fmla="*/ 21 w 86"/>
                    <a:gd name="T45" fmla="*/ 53 h 78"/>
                    <a:gd name="T46" fmla="*/ 21 w 86"/>
                    <a:gd name="T47" fmla="*/ 51 h 78"/>
                    <a:gd name="T48" fmla="*/ 13 w 86"/>
                    <a:gd name="T49" fmla="*/ 4 h 78"/>
                    <a:gd name="T50" fmla="*/ 0 w 86"/>
                    <a:gd name="T51" fmla="*/ 5 h 78"/>
                    <a:gd name="T52" fmla="*/ 14 w 86"/>
                    <a:gd name="T53" fmla="*/ 74 h 78"/>
                    <a:gd name="T54" fmla="*/ 29 w 86"/>
                    <a:gd name="T55" fmla="*/ 75 h 78"/>
                    <a:gd name="T56" fmla="*/ 39 w 86"/>
                    <a:gd name="T57" fmla="*/ 29 h 78"/>
                    <a:gd name="T58" fmla="*/ 39 w 86"/>
                    <a:gd name="T59" fmla="*/ 27 h 78"/>
                    <a:gd name="T60" fmla="*/ 40 w 86"/>
                    <a:gd name="T61" fmla="*/ 25 h 78"/>
                    <a:gd name="T62" fmla="*/ 40 w 86"/>
                    <a:gd name="T63" fmla="*/ 23 h 78"/>
                    <a:gd name="T64" fmla="*/ 40 w 86"/>
                    <a:gd name="T65" fmla="*/ 21 h 78"/>
                    <a:gd name="T66" fmla="*/ 40 w 86"/>
                    <a:gd name="T67" fmla="*/ 21 h 78"/>
                    <a:gd name="T68" fmla="*/ 41 w 86"/>
                    <a:gd name="T69" fmla="*/ 23 h 78"/>
                    <a:gd name="T70" fmla="*/ 41 w 86"/>
                    <a:gd name="T71" fmla="*/ 25 h 78"/>
                    <a:gd name="T72" fmla="*/ 41 w 86"/>
                    <a:gd name="T73" fmla="*/ 27 h 78"/>
                    <a:gd name="T74" fmla="*/ 41 w 86"/>
                    <a:gd name="T75" fmla="*/ 29 h 78"/>
                    <a:gd name="T76" fmla="*/ 52 w 86"/>
                    <a:gd name="T77" fmla="*/ 77 h 78"/>
                    <a:gd name="T78" fmla="*/ 68 w 86"/>
                    <a:gd name="T79" fmla="*/ 78 h 78"/>
                    <a:gd name="T80" fmla="*/ 86 w 86"/>
                    <a:gd name="T8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78">
                      <a:moveTo>
                        <a:pt x="86" y="0"/>
                      </a:moveTo>
                      <a:cubicBezTo>
                        <a:pt x="70" y="1"/>
                        <a:pt x="70" y="1"/>
                        <a:pt x="70" y="1"/>
                      </a:cubicBezTo>
                      <a:cubicBezTo>
                        <a:pt x="61" y="52"/>
                        <a:pt x="61" y="52"/>
                        <a:pt x="61" y="52"/>
                      </a:cubicBezTo>
                      <a:cubicBezTo>
                        <a:pt x="61" y="53"/>
                        <a:pt x="61" y="53"/>
                        <a:pt x="61" y="54"/>
                      </a:cubicBezTo>
                      <a:cubicBezTo>
                        <a:pt x="61" y="55"/>
                        <a:pt x="61" y="55"/>
                        <a:pt x="61" y="56"/>
                      </a:cubicBezTo>
                      <a:cubicBezTo>
                        <a:pt x="60" y="57"/>
                        <a:pt x="60" y="58"/>
                        <a:pt x="60" y="58"/>
                      </a:cubicBezTo>
                      <a:cubicBezTo>
                        <a:pt x="60" y="59"/>
                        <a:pt x="60" y="60"/>
                        <a:pt x="60" y="60"/>
                      </a:cubicBezTo>
                      <a:cubicBezTo>
                        <a:pt x="60" y="60"/>
                        <a:pt x="60" y="60"/>
                        <a:pt x="60" y="60"/>
                      </a:cubicBezTo>
                      <a:cubicBezTo>
                        <a:pt x="60" y="59"/>
                        <a:pt x="60" y="59"/>
                        <a:pt x="60" y="58"/>
                      </a:cubicBezTo>
                      <a:cubicBezTo>
                        <a:pt x="60" y="57"/>
                        <a:pt x="60" y="56"/>
                        <a:pt x="60" y="56"/>
                      </a:cubicBezTo>
                      <a:cubicBezTo>
                        <a:pt x="59" y="55"/>
                        <a:pt x="59" y="54"/>
                        <a:pt x="59" y="54"/>
                      </a:cubicBezTo>
                      <a:cubicBezTo>
                        <a:pt x="59" y="53"/>
                        <a:pt x="59" y="53"/>
                        <a:pt x="59" y="52"/>
                      </a:cubicBezTo>
                      <a:cubicBezTo>
                        <a:pt x="49" y="2"/>
                        <a:pt x="49" y="2"/>
                        <a:pt x="49" y="2"/>
                      </a:cubicBezTo>
                      <a:cubicBezTo>
                        <a:pt x="34" y="3"/>
                        <a:pt x="34" y="3"/>
                        <a:pt x="34" y="3"/>
                      </a:cubicBezTo>
                      <a:cubicBezTo>
                        <a:pt x="23" y="51"/>
                        <a:pt x="23" y="51"/>
                        <a:pt x="23" y="51"/>
                      </a:cubicBezTo>
                      <a:cubicBezTo>
                        <a:pt x="23" y="52"/>
                        <a:pt x="23" y="52"/>
                        <a:pt x="23" y="53"/>
                      </a:cubicBezTo>
                      <a:cubicBezTo>
                        <a:pt x="23" y="54"/>
                        <a:pt x="23" y="55"/>
                        <a:pt x="22" y="55"/>
                      </a:cubicBezTo>
                      <a:cubicBezTo>
                        <a:pt x="22" y="56"/>
                        <a:pt x="22" y="57"/>
                        <a:pt x="22" y="57"/>
                      </a:cubicBezTo>
                      <a:cubicBezTo>
                        <a:pt x="22" y="58"/>
                        <a:pt x="22" y="59"/>
                        <a:pt x="22" y="59"/>
                      </a:cubicBezTo>
                      <a:cubicBezTo>
                        <a:pt x="22" y="59"/>
                        <a:pt x="22" y="59"/>
                        <a:pt x="22" y="59"/>
                      </a:cubicBezTo>
                      <a:cubicBezTo>
                        <a:pt x="22" y="58"/>
                        <a:pt x="22" y="58"/>
                        <a:pt x="22" y="57"/>
                      </a:cubicBezTo>
                      <a:cubicBezTo>
                        <a:pt x="22" y="56"/>
                        <a:pt x="22" y="55"/>
                        <a:pt x="22" y="55"/>
                      </a:cubicBezTo>
                      <a:cubicBezTo>
                        <a:pt x="22" y="54"/>
                        <a:pt x="21" y="53"/>
                        <a:pt x="21" y="53"/>
                      </a:cubicBezTo>
                      <a:cubicBezTo>
                        <a:pt x="21" y="52"/>
                        <a:pt x="21" y="52"/>
                        <a:pt x="21" y="51"/>
                      </a:cubicBezTo>
                      <a:cubicBezTo>
                        <a:pt x="13" y="4"/>
                        <a:pt x="13" y="4"/>
                        <a:pt x="13" y="4"/>
                      </a:cubicBezTo>
                      <a:cubicBezTo>
                        <a:pt x="0" y="5"/>
                        <a:pt x="0" y="5"/>
                        <a:pt x="0" y="5"/>
                      </a:cubicBezTo>
                      <a:cubicBezTo>
                        <a:pt x="14" y="74"/>
                        <a:pt x="14" y="74"/>
                        <a:pt x="14" y="74"/>
                      </a:cubicBezTo>
                      <a:cubicBezTo>
                        <a:pt x="29" y="75"/>
                        <a:pt x="29" y="75"/>
                        <a:pt x="29" y="75"/>
                      </a:cubicBezTo>
                      <a:cubicBezTo>
                        <a:pt x="39" y="29"/>
                        <a:pt x="39" y="29"/>
                        <a:pt x="39" y="29"/>
                      </a:cubicBezTo>
                      <a:cubicBezTo>
                        <a:pt x="39" y="28"/>
                        <a:pt x="39" y="28"/>
                        <a:pt x="39" y="27"/>
                      </a:cubicBezTo>
                      <a:cubicBezTo>
                        <a:pt x="40" y="27"/>
                        <a:pt x="40" y="26"/>
                        <a:pt x="40" y="25"/>
                      </a:cubicBezTo>
                      <a:cubicBezTo>
                        <a:pt x="40" y="25"/>
                        <a:pt x="40" y="24"/>
                        <a:pt x="40" y="23"/>
                      </a:cubicBezTo>
                      <a:cubicBezTo>
                        <a:pt x="40" y="22"/>
                        <a:pt x="40" y="22"/>
                        <a:pt x="40" y="21"/>
                      </a:cubicBezTo>
                      <a:cubicBezTo>
                        <a:pt x="40" y="21"/>
                        <a:pt x="40" y="21"/>
                        <a:pt x="40" y="21"/>
                      </a:cubicBezTo>
                      <a:cubicBezTo>
                        <a:pt x="40" y="22"/>
                        <a:pt x="40" y="22"/>
                        <a:pt x="41" y="23"/>
                      </a:cubicBezTo>
                      <a:cubicBezTo>
                        <a:pt x="41" y="24"/>
                        <a:pt x="41" y="24"/>
                        <a:pt x="41" y="25"/>
                      </a:cubicBezTo>
                      <a:cubicBezTo>
                        <a:pt x="41" y="26"/>
                        <a:pt x="41" y="26"/>
                        <a:pt x="41" y="27"/>
                      </a:cubicBezTo>
                      <a:cubicBezTo>
                        <a:pt x="41" y="28"/>
                        <a:pt x="41" y="28"/>
                        <a:pt x="41" y="29"/>
                      </a:cubicBezTo>
                      <a:cubicBezTo>
                        <a:pt x="52" y="77"/>
                        <a:pt x="52" y="77"/>
                        <a:pt x="52" y="77"/>
                      </a:cubicBezTo>
                      <a:cubicBezTo>
                        <a:pt x="68" y="78"/>
                        <a:pt x="68" y="78"/>
                        <a:pt x="68" y="78"/>
                      </a:cubicBezTo>
                      <a:cubicBezTo>
                        <a:pt x="86" y="0"/>
                        <a:pt x="86" y="0"/>
                        <a:pt x="86" y="0"/>
                      </a:cubicBezTo>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0" name="Freeform 138"/>
                <p:cNvSpPr>
                  <a:spLocks/>
                </p:cNvSpPr>
                <p:nvPr/>
              </p:nvSpPr>
              <p:spPr bwMode="auto">
                <a:xfrm>
                  <a:off x="1205" y="1420"/>
                  <a:ext cx="62" cy="73"/>
                </a:xfrm>
                <a:custGeom>
                  <a:avLst/>
                  <a:gdLst>
                    <a:gd name="T0" fmla="*/ 11 w 130"/>
                    <a:gd name="T1" fmla="*/ 155 h 155"/>
                    <a:gd name="T2" fmla="*/ 0 w 130"/>
                    <a:gd name="T3" fmla="*/ 143 h 155"/>
                    <a:gd name="T4" fmla="*/ 0 w 130"/>
                    <a:gd name="T5" fmla="*/ 11 h 155"/>
                    <a:gd name="T6" fmla="*/ 11 w 130"/>
                    <a:gd name="T7" fmla="*/ 0 h 155"/>
                    <a:gd name="T8" fmla="*/ 119 w 130"/>
                    <a:gd name="T9" fmla="*/ 0 h 155"/>
                    <a:gd name="T10" fmla="*/ 130 w 130"/>
                    <a:gd name="T11" fmla="*/ 11 h 155"/>
                    <a:gd name="T12" fmla="*/ 130 w 130"/>
                    <a:gd name="T13" fmla="*/ 144 h 155"/>
                    <a:gd name="T14" fmla="*/ 119 w 130"/>
                    <a:gd name="T15" fmla="*/ 155 h 155"/>
                    <a:gd name="T16" fmla="*/ 11 w 130"/>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55">
                      <a:moveTo>
                        <a:pt x="11" y="155"/>
                      </a:moveTo>
                      <a:cubicBezTo>
                        <a:pt x="5" y="155"/>
                        <a:pt x="0" y="149"/>
                        <a:pt x="0" y="143"/>
                      </a:cubicBezTo>
                      <a:cubicBezTo>
                        <a:pt x="0" y="11"/>
                        <a:pt x="0" y="11"/>
                        <a:pt x="0" y="11"/>
                      </a:cubicBezTo>
                      <a:cubicBezTo>
                        <a:pt x="0" y="5"/>
                        <a:pt x="5" y="0"/>
                        <a:pt x="11" y="0"/>
                      </a:cubicBezTo>
                      <a:cubicBezTo>
                        <a:pt x="119" y="0"/>
                        <a:pt x="119" y="0"/>
                        <a:pt x="119" y="0"/>
                      </a:cubicBezTo>
                      <a:cubicBezTo>
                        <a:pt x="126" y="0"/>
                        <a:pt x="130" y="4"/>
                        <a:pt x="130" y="11"/>
                      </a:cubicBezTo>
                      <a:cubicBezTo>
                        <a:pt x="130" y="144"/>
                        <a:pt x="130" y="144"/>
                        <a:pt x="130" y="144"/>
                      </a:cubicBezTo>
                      <a:cubicBezTo>
                        <a:pt x="130" y="150"/>
                        <a:pt x="126" y="155"/>
                        <a:pt x="119" y="155"/>
                      </a:cubicBezTo>
                      <a:cubicBezTo>
                        <a:pt x="11" y="155"/>
                        <a:pt x="11" y="155"/>
                        <a:pt x="11" y="155"/>
                      </a:cubicBezTo>
                    </a:path>
                  </a:pathLst>
                </a:custGeom>
                <a:solidFill>
                  <a:srgbClr val="0087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1" name="Freeform 140"/>
                <p:cNvSpPr>
                  <a:spLocks noEditPoints="1"/>
                </p:cNvSpPr>
                <p:nvPr/>
              </p:nvSpPr>
              <p:spPr bwMode="auto">
                <a:xfrm>
                  <a:off x="1222" y="1428"/>
                  <a:ext cx="37" cy="57"/>
                </a:xfrm>
                <a:custGeom>
                  <a:avLst/>
                  <a:gdLst>
                    <a:gd name="T0" fmla="*/ 0 w 37"/>
                    <a:gd name="T1" fmla="*/ 57 h 57"/>
                    <a:gd name="T2" fmla="*/ 0 w 37"/>
                    <a:gd name="T3" fmla="*/ 49 h 57"/>
                    <a:gd name="T4" fmla="*/ 16 w 37"/>
                    <a:gd name="T5" fmla="*/ 49 h 57"/>
                    <a:gd name="T6" fmla="*/ 16 w 37"/>
                    <a:gd name="T7" fmla="*/ 57 h 57"/>
                    <a:gd name="T8" fmla="*/ 0 w 37"/>
                    <a:gd name="T9" fmla="*/ 57 h 57"/>
                    <a:gd name="T10" fmla="*/ 21 w 37"/>
                    <a:gd name="T11" fmla="*/ 57 h 57"/>
                    <a:gd name="T12" fmla="*/ 21 w 37"/>
                    <a:gd name="T13" fmla="*/ 49 h 57"/>
                    <a:gd name="T14" fmla="*/ 37 w 37"/>
                    <a:gd name="T15" fmla="*/ 49 h 57"/>
                    <a:gd name="T16" fmla="*/ 37 w 37"/>
                    <a:gd name="T17" fmla="*/ 57 h 57"/>
                    <a:gd name="T18" fmla="*/ 21 w 37"/>
                    <a:gd name="T19" fmla="*/ 57 h 57"/>
                    <a:gd name="T20" fmla="*/ 0 w 37"/>
                    <a:gd name="T21" fmla="*/ 45 h 57"/>
                    <a:gd name="T22" fmla="*/ 0 w 37"/>
                    <a:gd name="T23" fmla="*/ 37 h 57"/>
                    <a:gd name="T24" fmla="*/ 16 w 37"/>
                    <a:gd name="T25" fmla="*/ 37 h 57"/>
                    <a:gd name="T26" fmla="*/ 16 w 37"/>
                    <a:gd name="T27" fmla="*/ 45 h 57"/>
                    <a:gd name="T28" fmla="*/ 0 w 37"/>
                    <a:gd name="T29" fmla="*/ 45 h 57"/>
                    <a:gd name="T30" fmla="*/ 21 w 37"/>
                    <a:gd name="T31" fmla="*/ 45 h 57"/>
                    <a:gd name="T32" fmla="*/ 21 w 37"/>
                    <a:gd name="T33" fmla="*/ 37 h 57"/>
                    <a:gd name="T34" fmla="*/ 37 w 37"/>
                    <a:gd name="T35" fmla="*/ 37 h 57"/>
                    <a:gd name="T36" fmla="*/ 37 w 37"/>
                    <a:gd name="T37" fmla="*/ 45 h 57"/>
                    <a:gd name="T38" fmla="*/ 21 w 37"/>
                    <a:gd name="T39" fmla="*/ 45 h 57"/>
                    <a:gd name="T40" fmla="*/ 0 w 37"/>
                    <a:gd name="T41" fmla="*/ 33 h 57"/>
                    <a:gd name="T42" fmla="*/ 0 w 37"/>
                    <a:gd name="T43" fmla="*/ 25 h 57"/>
                    <a:gd name="T44" fmla="*/ 16 w 37"/>
                    <a:gd name="T45" fmla="*/ 25 h 57"/>
                    <a:gd name="T46" fmla="*/ 16 w 37"/>
                    <a:gd name="T47" fmla="*/ 33 h 57"/>
                    <a:gd name="T48" fmla="*/ 0 w 37"/>
                    <a:gd name="T49" fmla="*/ 33 h 57"/>
                    <a:gd name="T50" fmla="*/ 21 w 37"/>
                    <a:gd name="T51" fmla="*/ 33 h 57"/>
                    <a:gd name="T52" fmla="*/ 21 w 37"/>
                    <a:gd name="T53" fmla="*/ 25 h 57"/>
                    <a:gd name="T54" fmla="*/ 37 w 37"/>
                    <a:gd name="T55" fmla="*/ 25 h 57"/>
                    <a:gd name="T56" fmla="*/ 37 w 37"/>
                    <a:gd name="T57" fmla="*/ 33 h 57"/>
                    <a:gd name="T58" fmla="*/ 21 w 37"/>
                    <a:gd name="T59" fmla="*/ 33 h 57"/>
                    <a:gd name="T60" fmla="*/ 0 w 37"/>
                    <a:gd name="T61" fmla="*/ 21 h 57"/>
                    <a:gd name="T62" fmla="*/ 0 w 37"/>
                    <a:gd name="T63" fmla="*/ 13 h 57"/>
                    <a:gd name="T64" fmla="*/ 16 w 37"/>
                    <a:gd name="T65" fmla="*/ 13 h 57"/>
                    <a:gd name="T66" fmla="*/ 16 w 37"/>
                    <a:gd name="T67" fmla="*/ 21 h 57"/>
                    <a:gd name="T68" fmla="*/ 0 w 37"/>
                    <a:gd name="T69" fmla="*/ 21 h 57"/>
                    <a:gd name="T70" fmla="*/ 21 w 37"/>
                    <a:gd name="T71" fmla="*/ 21 h 57"/>
                    <a:gd name="T72" fmla="*/ 21 w 37"/>
                    <a:gd name="T73" fmla="*/ 13 h 57"/>
                    <a:gd name="T74" fmla="*/ 37 w 37"/>
                    <a:gd name="T75" fmla="*/ 13 h 57"/>
                    <a:gd name="T76" fmla="*/ 37 w 37"/>
                    <a:gd name="T77" fmla="*/ 21 h 57"/>
                    <a:gd name="T78" fmla="*/ 21 w 37"/>
                    <a:gd name="T79" fmla="*/ 21 h 57"/>
                    <a:gd name="T80" fmla="*/ 0 w 37"/>
                    <a:gd name="T81" fmla="*/ 8 h 57"/>
                    <a:gd name="T82" fmla="*/ 0 w 37"/>
                    <a:gd name="T83" fmla="*/ 0 h 57"/>
                    <a:gd name="T84" fmla="*/ 16 w 37"/>
                    <a:gd name="T85" fmla="*/ 0 h 57"/>
                    <a:gd name="T86" fmla="*/ 16 w 37"/>
                    <a:gd name="T87" fmla="*/ 8 h 57"/>
                    <a:gd name="T88" fmla="*/ 0 w 37"/>
                    <a:gd name="T89" fmla="*/ 8 h 57"/>
                    <a:gd name="T90" fmla="*/ 21 w 37"/>
                    <a:gd name="T91" fmla="*/ 8 h 57"/>
                    <a:gd name="T92" fmla="*/ 21 w 37"/>
                    <a:gd name="T93" fmla="*/ 0 h 57"/>
                    <a:gd name="T94" fmla="*/ 37 w 37"/>
                    <a:gd name="T95" fmla="*/ 0 h 57"/>
                    <a:gd name="T96" fmla="*/ 37 w 37"/>
                    <a:gd name="T97" fmla="*/ 8 h 57"/>
                    <a:gd name="T98" fmla="*/ 21 w 37"/>
                    <a:gd name="T9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57">
                      <a:moveTo>
                        <a:pt x="0" y="57"/>
                      </a:moveTo>
                      <a:lnTo>
                        <a:pt x="0" y="49"/>
                      </a:lnTo>
                      <a:lnTo>
                        <a:pt x="16" y="49"/>
                      </a:lnTo>
                      <a:lnTo>
                        <a:pt x="16" y="57"/>
                      </a:lnTo>
                      <a:lnTo>
                        <a:pt x="0" y="57"/>
                      </a:lnTo>
                      <a:close/>
                      <a:moveTo>
                        <a:pt x="21" y="57"/>
                      </a:moveTo>
                      <a:lnTo>
                        <a:pt x="21" y="49"/>
                      </a:lnTo>
                      <a:lnTo>
                        <a:pt x="37" y="49"/>
                      </a:lnTo>
                      <a:lnTo>
                        <a:pt x="37" y="57"/>
                      </a:lnTo>
                      <a:lnTo>
                        <a:pt x="21" y="57"/>
                      </a:lnTo>
                      <a:close/>
                      <a:moveTo>
                        <a:pt x="0" y="45"/>
                      </a:moveTo>
                      <a:lnTo>
                        <a:pt x="0" y="37"/>
                      </a:lnTo>
                      <a:lnTo>
                        <a:pt x="16" y="37"/>
                      </a:lnTo>
                      <a:lnTo>
                        <a:pt x="16" y="45"/>
                      </a:lnTo>
                      <a:lnTo>
                        <a:pt x="0" y="45"/>
                      </a:lnTo>
                      <a:close/>
                      <a:moveTo>
                        <a:pt x="21" y="45"/>
                      </a:moveTo>
                      <a:lnTo>
                        <a:pt x="21" y="37"/>
                      </a:lnTo>
                      <a:lnTo>
                        <a:pt x="37" y="37"/>
                      </a:lnTo>
                      <a:lnTo>
                        <a:pt x="37" y="45"/>
                      </a:lnTo>
                      <a:lnTo>
                        <a:pt x="21" y="45"/>
                      </a:lnTo>
                      <a:close/>
                      <a:moveTo>
                        <a:pt x="0" y="33"/>
                      </a:moveTo>
                      <a:lnTo>
                        <a:pt x="0" y="25"/>
                      </a:lnTo>
                      <a:lnTo>
                        <a:pt x="16" y="25"/>
                      </a:lnTo>
                      <a:lnTo>
                        <a:pt x="16" y="33"/>
                      </a:lnTo>
                      <a:lnTo>
                        <a:pt x="0" y="33"/>
                      </a:lnTo>
                      <a:close/>
                      <a:moveTo>
                        <a:pt x="21" y="33"/>
                      </a:moveTo>
                      <a:lnTo>
                        <a:pt x="21" y="25"/>
                      </a:lnTo>
                      <a:lnTo>
                        <a:pt x="37" y="25"/>
                      </a:lnTo>
                      <a:lnTo>
                        <a:pt x="37" y="33"/>
                      </a:lnTo>
                      <a:lnTo>
                        <a:pt x="21" y="33"/>
                      </a:lnTo>
                      <a:close/>
                      <a:moveTo>
                        <a:pt x="0" y="21"/>
                      </a:moveTo>
                      <a:lnTo>
                        <a:pt x="0" y="13"/>
                      </a:lnTo>
                      <a:lnTo>
                        <a:pt x="16" y="13"/>
                      </a:lnTo>
                      <a:lnTo>
                        <a:pt x="16" y="21"/>
                      </a:lnTo>
                      <a:lnTo>
                        <a:pt x="0" y="21"/>
                      </a:lnTo>
                      <a:close/>
                      <a:moveTo>
                        <a:pt x="21" y="21"/>
                      </a:moveTo>
                      <a:lnTo>
                        <a:pt x="21" y="13"/>
                      </a:lnTo>
                      <a:lnTo>
                        <a:pt x="37" y="13"/>
                      </a:lnTo>
                      <a:lnTo>
                        <a:pt x="37" y="21"/>
                      </a:lnTo>
                      <a:lnTo>
                        <a:pt x="21" y="21"/>
                      </a:lnTo>
                      <a:close/>
                      <a:moveTo>
                        <a:pt x="0" y="8"/>
                      </a:moveTo>
                      <a:lnTo>
                        <a:pt x="0" y="0"/>
                      </a:lnTo>
                      <a:lnTo>
                        <a:pt x="16" y="0"/>
                      </a:lnTo>
                      <a:lnTo>
                        <a:pt x="16" y="8"/>
                      </a:lnTo>
                      <a:lnTo>
                        <a:pt x="0" y="8"/>
                      </a:lnTo>
                      <a:close/>
                      <a:moveTo>
                        <a:pt x="21" y="8"/>
                      </a:moveTo>
                      <a:lnTo>
                        <a:pt x="21" y="0"/>
                      </a:lnTo>
                      <a:lnTo>
                        <a:pt x="37" y="0"/>
                      </a:lnTo>
                      <a:lnTo>
                        <a:pt x="37" y="8"/>
                      </a:lnTo>
                      <a:lnTo>
                        <a:pt x="21" y="8"/>
                      </a:lnTo>
                      <a:close/>
                    </a:path>
                  </a:pathLst>
                </a:custGeom>
                <a:solidFill>
                  <a:srgbClr val="0087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2" name="Freeform 143"/>
                <p:cNvSpPr>
                  <a:spLocks/>
                </p:cNvSpPr>
                <p:nvPr/>
              </p:nvSpPr>
              <p:spPr bwMode="auto">
                <a:xfrm>
                  <a:off x="812" y="1543"/>
                  <a:ext cx="73" cy="81"/>
                </a:xfrm>
                <a:custGeom>
                  <a:avLst/>
                  <a:gdLst>
                    <a:gd name="T0" fmla="*/ 11 w 155"/>
                    <a:gd name="T1" fmla="*/ 172 h 172"/>
                    <a:gd name="T2" fmla="*/ 0 w 155"/>
                    <a:gd name="T3" fmla="*/ 160 h 172"/>
                    <a:gd name="T4" fmla="*/ 0 w 155"/>
                    <a:gd name="T5" fmla="*/ 12 h 172"/>
                    <a:gd name="T6" fmla="*/ 11 w 155"/>
                    <a:gd name="T7" fmla="*/ 0 h 172"/>
                    <a:gd name="T8" fmla="*/ 143 w 155"/>
                    <a:gd name="T9" fmla="*/ 0 h 172"/>
                    <a:gd name="T10" fmla="*/ 155 w 155"/>
                    <a:gd name="T11" fmla="*/ 12 h 172"/>
                    <a:gd name="T12" fmla="*/ 155 w 155"/>
                    <a:gd name="T13" fmla="*/ 160 h 172"/>
                    <a:gd name="T14" fmla="*/ 143 w 155"/>
                    <a:gd name="T15" fmla="*/ 172 h 172"/>
                    <a:gd name="T16" fmla="*/ 11 w 155"/>
                    <a:gd name="T17"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72">
                      <a:moveTo>
                        <a:pt x="11" y="172"/>
                      </a:moveTo>
                      <a:cubicBezTo>
                        <a:pt x="5" y="172"/>
                        <a:pt x="0" y="166"/>
                        <a:pt x="0" y="160"/>
                      </a:cubicBezTo>
                      <a:cubicBezTo>
                        <a:pt x="0" y="12"/>
                        <a:pt x="0" y="12"/>
                        <a:pt x="0" y="12"/>
                      </a:cubicBezTo>
                      <a:cubicBezTo>
                        <a:pt x="0" y="5"/>
                        <a:pt x="5" y="0"/>
                        <a:pt x="11" y="0"/>
                      </a:cubicBezTo>
                      <a:cubicBezTo>
                        <a:pt x="143" y="0"/>
                        <a:pt x="143" y="0"/>
                        <a:pt x="143" y="0"/>
                      </a:cubicBezTo>
                      <a:cubicBezTo>
                        <a:pt x="150" y="0"/>
                        <a:pt x="155" y="5"/>
                        <a:pt x="155" y="12"/>
                      </a:cubicBezTo>
                      <a:cubicBezTo>
                        <a:pt x="155" y="160"/>
                        <a:pt x="155" y="160"/>
                        <a:pt x="155" y="160"/>
                      </a:cubicBezTo>
                      <a:cubicBezTo>
                        <a:pt x="155" y="166"/>
                        <a:pt x="150" y="172"/>
                        <a:pt x="143" y="172"/>
                      </a:cubicBezTo>
                      <a:cubicBezTo>
                        <a:pt x="11" y="172"/>
                        <a:pt x="11" y="172"/>
                        <a:pt x="11" y="172"/>
                      </a:cubicBezTo>
                    </a:path>
                  </a:pathLst>
                </a:custGeom>
                <a:solidFill>
                  <a:srgbClr val="DC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grpSp>
          <p:sp>
            <p:nvSpPr>
              <p:cNvPr id="21" name="Rectangle 20"/>
              <p:cNvSpPr/>
              <p:nvPr/>
            </p:nvSpPr>
            <p:spPr>
              <a:xfrm>
                <a:off x="9230124" y="3414940"/>
                <a:ext cx="1081283" cy="250732"/>
              </a:xfrm>
              <a:prstGeom prst="rect">
                <a:avLst/>
              </a:prstGeom>
            </p:spPr>
            <p:txBody>
              <a:bodyPr wrap="none">
                <a:spAutoFit/>
              </a:bodyPr>
              <a:lstStyle/>
              <a:p>
                <a:pPr marL="457157" lvl="1" algn="r" defTabSz="914314">
                  <a:defRPr/>
                </a:pPr>
                <a:r>
                  <a:rPr lang="en-US" sz="588" dirty="0">
                    <a:solidFill>
                      <a:srgbClr val="FFFFFF"/>
                    </a:solidFill>
                    <a:latin typeface="Segoe UI"/>
                  </a:rPr>
                  <a:t>Java</a:t>
                </a:r>
              </a:p>
            </p:txBody>
          </p:sp>
          <p:sp>
            <p:nvSpPr>
              <p:cNvPr id="22" name="Rectangle 21"/>
              <p:cNvSpPr/>
              <p:nvPr/>
            </p:nvSpPr>
            <p:spPr>
              <a:xfrm>
                <a:off x="8363953" y="3888056"/>
                <a:ext cx="1071212" cy="250228"/>
              </a:xfrm>
              <a:prstGeom prst="rect">
                <a:avLst/>
              </a:prstGeom>
            </p:spPr>
            <p:txBody>
              <a:bodyPr wrap="none">
                <a:spAutoFit/>
              </a:bodyPr>
              <a:lstStyle/>
              <a:p>
                <a:pPr marL="457157" lvl="1" algn="r" defTabSz="914314">
                  <a:defRPr/>
                </a:pPr>
                <a:r>
                  <a:rPr lang="en-US" sz="588" dirty="0">
                    <a:solidFill>
                      <a:srgbClr val="FFFFFF"/>
                    </a:solidFill>
                    <a:latin typeface="Segoe UI"/>
                  </a:rPr>
                  <a:t>PHP</a:t>
                </a:r>
              </a:p>
            </p:txBody>
          </p:sp>
          <p:sp>
            <p:nvSpPr>
              <p:cNvPr id="23" name="Rectangle 22"/>
              <p:cNvSpPr/>
              <p:nvPr/>
            </p:nvSpPr>
            <p:spPr>
              <a:xfrm>
                <a:off x="9073764" y="4526225"/>
                <a:ext cx="1103050" cy="250732"/>
              </a:xfrm>
              <a:prstGeom prst="rect">
                <a:avLst/>
              </a:prstGeom>
            </p:spPr>
            <p:txBody>
              <a:bodyPr wrap="none">
                <a:spAutoFit/>
              </a:bodyPr>
              <a:lstStyle/>
              <a:p>
                <a:pPr marL="457157" lvl="1" algn="r" defTabSz="914314">
                  <a:defRPr/>
                </a:pPr>
                <a:r>
                  <a:rPr lang="en-US" sz="588" dirty="0">
                    <a:solidFill>
                      <a:srgbClr val="FFFFFF"/>
                    </a:solidFill>
                    <a:latin typeface="Segoe UI"/>
                  </a:rPr>
                  <a:t>Data</a:t>
                </a:r>
              </a:p>
            </p:txBody>
          </p:sp>
          <p:sp>
            <p:nvSpPr>
              <p:cNvPr id="24" name="Rectangle 23"/>
              <p:cNvSpPr/>
              <p:nvPr/>
            </p:nvSpPr>
            <p:spPr>
              <a:xfrm>
                <a:off x="8475426" y="4726723"/>
                <a:ext cx="1079106" cy="250732"/>
              </a:xfrm>
              <a:prstGeom prst="rect">
                <a:avLst/>
              </a:prstGeom>
            </p:spPr>
            <p:txBody>
              <a:bodyPr wrap="none">
                <a:spAutoFit/>
              </a:bodyPr>
              <a:lstStyle/>
              <a:p>
                <a:pPr marL="457157" lvl="1" algn="r" defTabSz="914314">
                  <a:defRPr/>
                </a:pPr>
                <a:r>
                  <a:rPr lang="en-US" sz="588" dirty="0">
                    <a:solidFill>
                      <a:srgbClr val="FFFFFF"/>
                    </a:solidFill>
                    <a:latin typeface="Segoe UI"/>
                  </a:rPr>
                  <a:t>App</a:t>
                </a:r>
              </a:p>
            </p:txBody>
          </p:sp>
        </p:grpSp>
      </p:grpSp>
      <p:grpSp>
        <p:nvGrpSpPr>
          <p:cNvPr id="9" name="Group 8"/>
          <p:cNvGrpSpPr/>
          <p:nvPr/>
        </p:nvGrpSpPr>
        <p:grpSpPr>
          <a:xfrm>
            <a:off x="269240" y="1323072"/>
            <a:ext cx="5741265" cy="5288906"/>
            <a:chOff x="274638" y="1349106"/>
            <a:chExt cx="5856389" cy="5394960"/>
          </a:xfrm>
        </p:grpSpPr>
        <p:sp>
          <p:nvSpPr>
            <p:cNvPr id="14" name="Rectangle 13"/>
            <p:cNvSpPr/>
            <p:nvPr/>
          </p:nvSpPr>
          <p:spPr>
            <a:xfrm>
              <a:off x="278867" y="1349106"/>
              <a:ext cx="5852160" cy="539496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sp>
          <p:nvSpPr>
            <p:cNvPr id="3" name="Text Placeholder 1"/>
            <p:cNvSpPr txBox="1">
              <a:spLocks/>
            </p:cNvSpPr>
            <p:nvPr/>
          </p:nvSpPr>
          <p:spPr>
            <a:xfrm>
              <a:off x="274638" y="1353704"/>
              <a:ext cx="5856389" cy="4734358"/>
            </a:xfrm>
            <a:prstGeom prst="rect">
              <a:avLst/>
            </a:prstGeom>
          </p:spPr>
          <p:txBody>
            <a:bodyPr vert="horz" lIns="179285" tIns="143428" rIns="179285" bIns="143428" rtlCol="0" anchor="t"/>
            <a:lstStyle>
              <a:defPPr>
                <a:defRPr lang="en-US"/>
              </a:defPPr>
              <a:lvl1pPr marL="0" algn="l" defTabSz="932688" rtl="0" eaLnBrk="1" latinLnBrk="0" hangingPunct="1">
                <a:defRPr sz="1224" kern="1200">
                  <a:solidFill>
                    <a:schemeClr val="tx1">
                      <a:tint val="75000"/>
                    </a:schemeClr>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pPr defTabSz="914314">
                <a:defRPr/>
              </a:pPr>
              <a:r>
                <a:rPr lang="en-US" sz="1961" dirty="0">
                  <a:gradFill>
                    <a:gsLst>
                      <a:gs pos="0">
                        <a:srgbClr val="0070C0"/>
                      </a:gs>
                      <a:gs pos="100000">
                        <a:srgbClr val="0070C0"/>
                      </a:gs>
                    </a:gsLst>
                  </a:gradFill>
                  <a:latin typeface="Segoe UI"/>
                </a:rPr>
                <a:t>Visual Studio 2015, “15” and 2013</a:t>
              </a:r>
              <a:endParaRPr lang="en-US" sz="1961" baseline="30000" dirty="0">
                <a:gradFill>
                  <a:gsLst>
                    <a:gs pos="0">
                      <a:srgbClr val="0070C0"/>
                    </a:gs>
                    <a:gs pos="100000">
                      <a:srgbClr val="0070C0"/>
                    </a:gs>
                  </a:gsLst>
                </a:gradFill>
                <a:latin typeface="Segoe UI"/>
              </a:endParaRPr>
            </a:p>
            <a:p>
              <a:pPr marL="0" lvl="1" defTabSz="914314">
                <a:defRPr/>
              </a:pPr>
              <a:r>
                <a:rPr lang="en-US" sz="1568" dirty="0">
                  <a:gradFill>
                    <a:gsLst>
                      <a:gs pos="0">
                        <a:srgbClr val="505050"/>
                      </a:gs>
                      <a:gs pos="100000">
                        <a:srgbClr val="505050"/>
                      </a:gs>
                    </a:gsLst>
                  </a:gradFill>
                  <a:latin typeface="Segoe UI"/>
                </a:rPr>
                <a:t>App Services</a:t>
              </a:r>
            </a:p>
            <a:p>
              <a:pPr marL="0" lvl="1" defTabSz="914314">
                <a:defRPr/>
              </a:pPr>
              <a:r>
                <a:rPr lang="en-US" sz="1568" dirty="0">
                  <a:gradFill>
                    <a:gsLst>
                      <a:gs pos="0">
                        <a:srgbClr val="505050"/>
                      </a:gs>
                      <a:gs pos="100000">
                        <a:srgbClr val="505050"/>
                      </a:gs>
                    </a:gsLst>
                  </a:gradFill>
                  <a:latin typeface="Segoe UI"/>
                </a:rPr>
                <a:t>Connected Services</a:t>
              </a:r>
            </a:p>
            <a:p>
              <a:pPr marL="0" lvl="1" defTabSz="914314">
                <a:defRPr/>
              </a:pPr>
              <a:r>
                <a:rPr lang="en-US" sz="1568" dirty="0">
                  <a:gradFill>
                    <a:gsLst>
                      <a:gs pos="0">
                        <a:srgbClr val="505050"/>
                      </a:gs>
                      <a:gs pos="100000">
                        <a:srgbClr val="505050"/>
                      </a:gs>
                    </a:gsLst>
                  </a:gradFill>
                  <a:latin typeface="Segoe UI"/>
                </a:rPr>
                <a:t>WebJobs</a:t>
              </a:r>
            </a:p>
            <a:p>
              <a:pPr marL="0" lvl="1" defTabSz="914314">
                <a:defRPr/>
              </a:pPr>
              <a:r>
                <a:rPr lang="en-US" sz="1568" dirty="0">
                  <a:gradFill>
                    <a:gsLst>
                      <a:gs pos="0">
                        <a:srgbClr val="505050"/>
                      </a:gs>
                      <a:gs pos="100000">
                        <a:srgbClr val="505050"/>
                      </a:gs>
                    </a:gsLst>
                  </a:gradFill>
                  <a:latin typeface="Segoe UI"/>
                </a:rPr>
                <a:t>PowerShell Editing</a:t>
              </a:r>
            </a:p>
            <a:p>
              <a:pPr marL="0" lvl="1" defTabSz="914314">
                <a:defRPr/>
              </a:pPr>
              <a:r>
                <a:rPr lang="en-US" sz="1568" dirty="0">
                  <a:gradFill>
                    <a:gsLst>
                      <a:gs pos="0">
                        <a:srgbClr val="505050"/>
                      </a:gs>
                      <a:gs pos="100000">
                        <a:srgbClr val="505050"/>
                      </a:gs>
                    </a:gsLst>
                  </a:gradFill>
                  <a:latin typeface="Segoe UI"/>
                </a:rPr>
                <a:t>Debugging</a:t>
              </a:r>
            </a:p>
            <a:p>
              <a:pPr marL="0" lvl="1" defTabSz="914314">
                <a:defRPr/>
              </a:pPr>
              <a:r>
                <a:rPr lang="en-US" sz="1568" dirty="0">
                  <a:gradFill>
                    <a:gsLst>
                      <a:gs pos="0">
                        <a:srgbClr val="505050"/>
                      </a:gs>
                      <a:gs pos="100000">
                        <a:srgbClr val="505050"/>
                      </a:gs>
                    </a:gsLst>
                  </a:gradFill>
                  <a:latin typeface="Segoe UI"/>
                </a:rPr>
                <a:t>Integrated DevOps</a:t>
              </a:r>
            </a:p>
            <a:p>
              <a:pPr defTabSz="914314">
                <a:defRPr/>
              </a:pPr>
              <a:endParaRPr lang="en-US" sz="980" dirty="0">
                <a:gradFill>
                  <a:gsLst>
                    <a:gs pos="0">
                      <a:srgbClr val="505050"/>
                    </a:gs>
                    <a:gs pos="100000">
                      <a:srgbClr val="505050"/>
                    </a:gs>
                  </a:gsLst>
                </a:gradFill>
                <a:latin typeface="Segoe UI"/>
              </a:endParaRPr>
            </a:p>
            <a:p>
              <a:pPr defTabSz="914314">
                <a:defRPr/>
              </a:pPr>
              <a:r>
                <a:rPr lang="en-US" sz="1961" dirty="0">
                  <a:gradFill>
                    <a:gsLst>
                      <a:gs pos="0">
                        <a:srgbClr val="0070C0"/>
                      </a:gs>
                      <a:gs pos="100000">
                        <a:srgbClr val="0070C0"/>
                      </a:gs>
                    </a:gsLst>
                  </a:gradFill>
                  <a:latin typeface="Segoe UI"/>
                </a:rPr>
                <a:t>Azure SDK for .NET &amp; Java</a:t>
              </a:r>
            </a:p>
            <a:p>
              <a:pPr marL="0" lvl="1" defTabSz="914314">
                <a:defRPr/>
              </a:pPr>
              <a:r>
                <a:rPr lang="en-US" sz="1568" dirty="0">
                  <a:gradFill>
                    <a:gsLst>
                      <a:gs pos="0">
                        <a:srgbClr val="505050"/>
                      </a:gs>
                      <a:gs pos="100000">
                        <a:srgbClr val="505050"/>
                      </a:gs>
                    </a:gsLst>
                  </a:gradFill>
                  <a:latin typeface="Segoe UI"/>
                </a:rPr>
                <a:t>Cloud Services</a:t>
              </a:r>
            </a:p>
            <a:p>
              <a:pPr marL="0" lvl="1" defTabSz="914314">
                <a:defRPr/>
              </a:pPr>
              <a:r>
                <a:rPr lang="en-US" sz="1568" dirty="0">
                  <a:gradFill>
                    <a:gsLst>
                      <a:gs pos="0">
                        <a:srgbClr val="505050"/>
                      </a:gs>
                      <a:gs pos="100000">
                        <a:srgbClr val="505050"/>
                      </a:gs>
                    </a:gsLst>
                  </a:gradFill>
                  <a:latin typeface="Segoe UI"/>
                </a:rPr>
                <a:t>Azure Resource Manager (ARM, IaaS VMs)</a:t>
              </a:r>
            </a:p>
            <a:p>
              <a:pPr marL="0" lvl="1" defTabSz="914314">
                <a:defRPr/>
              </a:pPr>
              <a:r>
                <a:rPr lang="en-US" sz="1568" dirty="0">
                  <a:gradFill>
                    <a:gsLst>
                      <a:gs pos="0">
                        <a:srgbClr val="505050"/>
                      </a:gs>
                      <a:gs pos="100000">
                        <a:srgbClr val="505050"/>
                      </a:gs>
                    </a:gsLst>
                  </a:gradFill>
                  <a:latin typeface="Segoe UI"/>
                </a:rPr>
                <a:t>Azure Resource Optics via Cloud Explorer</a:t>
              </a:r>
              <a:endParaRPr lang="en-US" sz="196" dirty="0">
                <a:gradFill>
                  <a:gsLst>
                    <a:gs pos="0">
                      <a:srgbClr val="505050"/>
                    </a:gs>
                    <a:gs pos="100000">
                      <a:srgbClr val="505050"/>
                    </a:gs>
                  </a:gsLst>
                </a:gradFill>
                <a:latin typeface="Segoe UI"/>
              </a:endParaRPr>
            </a:p>
            <a:p>
              <a:pPr marL="0" lvl="1" defTabSz="914314">
                <a:defRPr/>
              </a:pPr>
              <a:r>
                <a:rPr lang="en-US" sz="1568" dirty="0">
                  <a:gradFill>
                    <a:gsLst>
                      <a:gs pos="0">
                        <a:srgbClr val="505050"/>
                      </a:gs>
                      <a:gs pos="100000">
                        <a:srgbClr val="505050"/>
                      </a:gs>
                    </a:gsLst>
                  </a:gradFill>
                  <a:latin typeface="Segoe UI"/>
                </a:rPr>
                <a:t>Diagnostics for Cloud Services, VMs and VMSS</a:t>
              </a:r>
            </a:p>
            <a:p>
              <a:pPr marL="0" lvl="1" defTabSz="914314">
                <a:defRPr/>
              </a:pPr>
              <a:r>
                <a:rPr lang="en-US" sz="1568" dirty="0">
                  <a:gradFill>
                    <a:gsLst>
                      <a:gs pos="0">
                        <a:srgbClr val="505050"/>
                      </a:gs>
                      <a:gs pos="100000">
                        <a:srgbClr val="505050"/>
                      </a:gs>
                    </a:gsLst>
                  </a:gradFill>
                  <a:latin typeface="Segoe UI"/>
                </a:rPr>
                <a:t>Data Factory Tools</a:t>
              </a:r>
            </a:p>
            <a:p>
              <a:pPr marL="737278" lvl="1" indent="-280121" defTabSz="914314">
                <a:buFont typeface="Arial" panose="020B0604020202020204" pitchFamily="34" charset="0"/>
                <a:buChar char="•"/>
                <a:defRPr/>
              </a:pPr>
              <a:endParaRPr lang="en-US" sz="1568" dirty="0">
                <a:gradFill>
                  <a:gsLst>
                    <a:gs pos="0">
                      <a:srgbClr val="505050"/>
                    </a:gs>
                    <a:gs pos="100000">
                      <a:srgbClr val="505050"/>
                    </a:gs>
                  </a:gsLst>
                </a:gradFill>
                <a:latin typeface="Segoe UI"/>
              </a:endParaRPr>
            </a:p>
            <a:p>
              <a:pPr lvl="0">
                <a:defRPr/>
              </a:pPr>
              <a:r>
                <a:rPr lang="en-US" sz="1961" dirty="0">
                  <a:gradFill>
                    <a:gsLst>
                      <a:gs pos="0">
                        <a:srgbClr val="0070C0"/>
                      </a:gs>
                      <a:gs pos="100000">
                        <a:srgbClr val="0070C0"/>
                      </a:gs>
                    </a:gsLst>
                  </a:gradFill>
                </a:rPr>
                <a:t>Visual Studio Tools for Docker – Preview</a:t>
              </a:r>
            </a:p>
            <a:p>
              <a:pPr lvl="0">
                <a:defRPr/>
              </a:pPr>
              <a:endParaRPr lang="en-US" sz="1961" dirty="0">
                <a:gradFill>
                  <a:gsLst>
                    <a:gs pos="0">
                      <a:srgbClr val="505050"/>
                    </a:gs>
                    <a:gs pos="100000">
                      <a:srgbClr val="505050"/>
                    </a:gs>
                  </a:gsLst>
                </a:gradFill>
                <a:latin typeface="Segoe UI"/>
              </a:endParaRPr>
            </a:p>
            <a:p>
              <a:pPr defTabSz="914314">
                <a:defRPr/>
              </a:pPr>
              <a:r>
                <a:rPr lang="en-US" sz="1961" dirty="0">
                  <a:gradFill>
                    <a:gsLst>
                      <a:gs pos="0">
                        <a:srgbClr val="0070C0"/>
                      </a:gs>
                      <a:gs pos="100000">
                        <a:srgbClr val="0070C0"/>
                      </a:gs>
                    </a:gsLst>
                    <a:lin ang="0" scaled="0"/>
                  </a:gradFill>
                  <a:latin typeface="Segoe UI"/>
                </a:rPr>
                <a:t>Azure Service Fabric Tools for Visual Studio</a:t>
              </a:r>
            </a:p>
            <a:p>
              <a:pPr defTabSz="914314">
                <a:defRPr/>
              </a:pPr>
              <a:endParaRPr lang="en-US" sz="969" dirty="0">
                <a:gradFill>
                  <a:gsLst>
                    <a:gs pos="0">
                      <a:srgbClr val="505050"/>
                    </a:gs>
                    <a:gs pos="100000">
                      <a:srgbClr val="505050"/>
                    </a:gs>
                  </a:gsLst>
                </a:gradFill>
                <a:latin typeface="Segoe UI"/>
              </a:endParaRPr>
            </a:p>
            <a:p>
              <a:pPr marL="336047" lvl="1" defTabSz="914314">
                <a:defRPr/>
              </a:pPr>
              <a:endParaRPr lang="en-US" sz="1568" dirty="0">
                <a:gradFill>
                  <a:gsLst>
                    <a:gs pos="0">
                      <a:srgbClr val="505050"/>
                    </a:gs>
                    <a:gs pos="100000">
                      <a:srgbClr val="505050"/>
                    </a:gs>
                  </a:gsLst>
                </a:gradFill>
                <a:latin typeface="Segoe UI"/>
              </a:endParaRPr>
            </a:p>
            <a:p>
              <a:pPr marL="336047" lvl="1" defTabSz="914314">
                <a:defRPr/>
              </a:pPr>
              <a:endParaRPr lang="en-US" sz="1568" dirty="0">
                <a:gradFill>
                  <a:gsLst>
                    <a:gs pos="0">
                      <a:srgbClr val="505050"/>
                    </a:gs>
                    <a:gs pos="100000">
                      <a:srgbClr val="505050"/>
                    </a:gs>
                  </a:gsLst>
                </a:gradFill>
                <a:latin typeface="Segoe UI"/>
              </a:endParaRPr>
            </a:p>
          </p:txBody>
        </p:sp>
        <p:pic>
          <p:nvPicPr>
            <p:cNvPr id="83" name="Picture 82"/>
            <p:cNvPicPr>
              <a:picLocks noChangeAspect="1"/>
            </p:cNvPicPr>
            <p:nvPr/>
          </p:nvPicPr>
          <p:blipFill rotWithShape="1">
            <a:blip r:embed="rId3" cstate="print">
              <a:extLst>
                <a:ext uri="{28A0092B-C50C-407E-A947-70E740481C1C}">
                  <a14:useLocalDpi xmlns:a14="http://schemas.microsoft.com/office/drawing/2010/main" val="0"/>
                </a:ext>
              </a:extLst>
            </a:blip>
            <a:srcRect b="-7009"/>
            <a:stretch/>
          </p:blipFill>
          <p:spPr>
            <a:xfrm>
              <a:off x="4610331" y="1471459"/>
              <a:ext cx="1368323" cy="1294178"/>
            </a:xfrm>
            <a:prstGeom prst="rect">
              <a:avLst/>
            </a:prstGeom>
          </p:spPr>
        </p:pic>
      </p:grpSp>
    </p:spTree>
    <p:extLst>
      <p:ext uri="{BB962C8B-B14F-4D97-AF65-F5344CB8AC3E}">
        <p14:creationId xmlns:p14="http://schemas.microsoft.com/office/powerpoint/2010/main" val="362915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0302601" y="4595221"/>
            <a:ext cx="166888" cy="79469"/>
          </a:xfrm>
          <a:prstGeom prst="rect">
            <a:avLst/>
          </a:prstGeom>
          <a:solidFill>
            <a:srgbClr val="B98F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algn="ctr" defTabSz="931924" fontAlgn="base">
              <a:lnSpc>
                <a:spcPct val="90000"/>
              </a:lnSpc>
              <a:spcBef>
                <a:spcPct val="0"/>
              </a:spcBef>
              <a:spcAft>
                <a:spcPct val="0"/>
              </a:spcAft>
            </a:pPr>
            <a:endParaRPr lang="en-US" sz="1999" b="1" kern="0" dirty="0">
              <a:solidFill>
                <a:schemeClr val="bg1"/>
              </a:solidFill>
              <a:latin typeface="+mj-lt"/>
              <a:ea typeface="Segoe UI" pitchFamily="34" charset="0"/>
              <a:cs typeface="Segoe UI" pitchFamily="34" charset="0"/>
            </a:endParaRPr>
          </a:p>
        </p:txBody>
      </p:sp>
      <p:sp>
        <p:nvSpPr>
          <p:cNvPr id="12" name="Title 1"/>
          <p:cNvSpPr>
            <a:spLocks noGrp="1"/>
          </p:cNvSpPr>
          <p:nvPr>
            <p:ph type="title"/>
          </p:nvPr>
        </p:nvSpPr>
        <p:spPr>
          <a:xfrm>
            <a:off x="271585" y="291219"/>
            <a:ext cx="11651152" cy="899176"/>
          </a:xfrm>
        </p:spPr>
        <p:txBody>
          <a:bodyPr/>
          <a:lstStyle/>
          <a:p>
            <a:pPr algn="ctr"/>
            <a:r>
              <a:rPr lang="en-US" dirty="0"/>
              <a:t>Dev Box in the Cloud</a:t>
            </a:r>
          </a:p>
        </p:txBody>
      </p:sp>
      <p:grpSp>
        <p:nvGrpSpPr>
          <p:cNvPr id="14" name="Group 13"/>
          <p:cNvGrpSpPr/>
          <p:nvPr/>
        </p:nvGrpSpPr>
        <p:grpSpPr>
          <a:xfrm>
            <a:off x="1766299" y="1190396"/>
            <a:ext cx="4764845" cy="4827334"/>
            <a:chOff x="1799938" y="1212849"/>
            <a:chExt cx="4862346" cy="4926114"/>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938" y="1212849"/>
              <a:ext cx="4862346" cy="4926114"/>
            </a:xfrm>
            <a:prstGeom prst="rect">
              <a:avLst/>
            </a:prstGeom>
          </p:spPr>
        </p:pic>
        <p:grpSp>
          <p:nvGrpSpPr>
            <p:cNvPr id="17" name="Group 16"/>
            <p:cNvGrpSpPr/>
            <p:nvPr/>
          </p:nvGrpSpPr>
          <p:grpSpPr>
            <a:xfrm>
              <a:off x="3475037" y="3149252"/>
              <a:ext cx="1304427" cy="1304427"/>
              <a:chOff x="4902616" y="2628427"/>
              <a:chExt cx="1278966" cy="1278966"/>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616" y="2628427"/>
                <a:ext cx="1057290" cy="1057290"/>
              </a:xfrm>
              <a:prstGeom prst="rect">
                <a:avLst/>
              </a:prstGeom>
              <a:ln>
                <a:solidFill>
                  <a:srgbClr val="DEF0F7"/>
                </a:solidFill>
              </a:ln>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454" y="2739265"/>
                <a:ext cx="1057290" cy="1057290"/>
              </a:xfrm>
              <a:prstGeom prst="rect">
                <a:avLst/>
              </a:prstGeom>
              <a:ln>
                <a:solidFill>
                  <a:srgbClr val="DEF0F7"/>
                </a:solidFill>
              </a:ln>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4292" y="2850103"/>
                <a:ext cx="1057290" cy="1057290"/>
              </a:xfrm>
              <a:prstGeom prst="rect">
                <a:avLst/>
              </a:prstGeom>
              <a:ln>
                <a:solidFill>
                  <a:srgbClr val="DEF0F7"/>
                </a:solidFill>
              </a:ln>
            </p:spPr>
          </p:pic>
        </p:gr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23824" t="14565" r="24559" b="7365"/>
            <a:stretch/>
          </p:blipFill>
          <p:spPr>
            <a:xfrm>
              <a:off x="3368064" y="1779677"/>
              <a:ext cx="1518373" cy="1196220"/>
            </a:xfrm>
            <a:prstGeom prst="rect">
              <a:avLst/>
            </a:prstGeom>
          </p:spPr>
        </p:pic>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25058" t="3097" r="23068" b="7267"/>
            <a:stretch/>
          </p:blipFill>
          <p:spPr>
            <a:xfrm>
              <a:off x="3387059" y="4668821"/>
              <a:ext cx="1480381" cy="1255000"/>
            </a:xfrm>
            <a:prstGeom prst="rect">
              <a:avLst/>
            </a:prstGeom>
          </p:spPr>
        </p:pic>
      </p:grpSp>
      <p:pic>
        <p:nvPicPr>
          <p:cNvPr id="25" name="Picture 24"/>
          <p:cNvPicPr>
            <a:picLocks noChangeAspect="1"/>
          </p:cNvPicPr>
          <p:nvPr/>
        </p:nvPicPr>
        <p:blipFill>
          <a:blip r:embed="rId6"/>
          <a:stretch>
            <a:fillRect/>
          </a:stretch>
        </p:blipFill>
        <p:spPr>
          <a:xfrm>
            <a:off x="8335582" y="4159616"/>
            <a:ext cx="3288902" cy="2183211"/>
          </a:xfrm>
          <a:prstGeom prst="rect">
            <a:avLst/>
          </a:prstGeom>
        </p:spPr>
      </p:pic>
      <p:sp>
        <p:nvSpPr>
          <p:cNvPr id="26" name="Rectangle 25"/>
          <p:cNvSpPr/>
          <p:nvPr/>
        </p:nvSpPr>
        <p:spPr bwMode="auto">
          <a:xfrm>
            <a:off x="10302601" y="4595221"/>
            <a:ext cx="166888" cy="79469"/>
          </a:xfrm>
          <a:prstGeom prst="rect">
            <a:avLst/>
          </a:prstGeom>
          <a:solidFill>
            <a:srgbClr val="B98F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algn="ctr" defTabSz="931924" fontAlgn="base">
              <a:lnSpc>
                <a:spcPct val="90000"/>
              </a:lnSpc>
              <a:spcBef>
                <a:spcPct val="0"/>
              </a:spcBef>
              <a:spcAft>
                <a:spcPct val="0"/>
              </a:spcAft>
            </a:pPr>
            <a:endParaRPr lang="en-US" sz="1999" b="1" kern="0" dirty="0">
              <a:solidFill>
                <a:schemeClr val="bg1"/>
              </a:solidFill>
              <a:latin typeface="+mj-lt"/>
              <a:ea typeface="Segoe UI" pitchFamily="34" charset="0"/>
              <a:cs typeface="Segoe UI" pitchFamily="34" charset="0"/>
            </a:endParaRPr>
          </a:p>
        </p:txBody>
      </p:sp>
      <p:pic>
        <p:nvPicPr>
          <p:cNvPr id="27" name="Picture 26"/>
          <p:cNvPicPr>
            <a:picLocks noChangeAspect="1"/>
          </p:cNvPicPr>
          <p:nvPr/>
        </p:nvPicPr>
        <p:blipFill rotWithShape="1">
          <a:blip r:embed="rId7" cstate="print">
            <a:extLst>
              <a:ext uri="{28A0092B-C50C-407E-A947-70E740481C1C}">
                <a14:useLocalDpi xmlns:a14="http://schemas.microsoft.com/office/drawing/2010/main" val="0"/>
              </a:ext>
            </a:extLst>
          </a:blip>
          <a:srcRect l="23989" t="-562" r="23659" b="562"/>
          <a:stretch/>
        </p:blipFill>
        <p:spPr>
          <a:xfrm>
            <a:off x="2393710" y="1801567"/>
            <a:ext cx="3525903" cy="3304295"/>
          </a:xfrm>
          <a:prstGeom prst="rect">
            <a:avLst/>
          </a:prstGeom>
        </p:spPr>
      </p:pic>
      <p:cxnSp>
        <p:nvCxnSpPr>
          <p:cNvPr id="28" name="Straight Arrow Connector 27"/>
          <p:cNvCxnSpPr/>
          <p:nvPr/>
        </p:nvCxnSpPr>
        <p:spPr>
          <a:xfrm>
            <a:off x="6118140" y="4145560"/>
            <a:ext cx="2217443" cy="880468"/>
          </a:xfrm>
          <a:prstGeom prst="straightConnector1">
            <a:avLst/>
          </a:prstGeom>
          <a:ln w="101600">
            <a:solidFill>
              <a:srgbClr val="BED5E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8"/>
          <a:stretch>
            <a:fillRect/>
          </a:stretch>
        </p:blipFill>
        <p:spPr>
          <a:xfrm>
            <a:off x="5666277" y="5026027"/>
            <a:ext cx="948549" cy="1653664"/>
          </a:xfrm>
          <a:prstGeom prst="rect">
            <a:avLst/>
          </a:prstGeom>
        </p:spPr>
      </p:pic>
    </p:spTree>
    <p:extLst>
      <p:ext uri="{BB962C8B-B14F-4D97-AF65-F5344CB8AC3E}">
        <p14:creationId xmlns:p14="http://schemas.microsoft.com/office/powerpoint/2010/main" val="788608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4"/>
                                        </p:tgtEl>
                                        <p:attrNameLst>
                                          <p:attrName>style.visibility</p:attrName>
                                        </p:attrNameLst>
                                      </p:cBhvr>
                                      <p:to>
                                        <p:strVal val="hidden"/>
                                      </p:to>
                                    </p:set>
                                  </p:childTnLst>
                                </p:cTn>
                              </p:par>
                              <p:par>
                                <p:cTn id="7" presetID="23" presetClass="entr" presetSubtype="16"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 calcmode="lin" valueType="num">
                                      <p:cBhvr>
                                        <p:cTn id="9" dur="500" fill="hold"/>
                                        <p:tgtEl>
                                          <p:spTgt spid="27"/>
                                        </p:tgtEl>
                                        <p:attrNameLst>
                                          <p:attrName>ppt_w</p:attrName>
                                        </p:attrNameLst>
                                      </p:cBhvr>
                                      <p:tavLst>
                                        <p:tav tm="0">
                                          <p:val>
                                            <p:fltVal val="0"/>
                                          </p:val>
                                        </p:tav>
                                        <p:tav tm="100000">
                                          <p:val>
                                            <p:strVal val="#ppt_w"/>
                                          </p:val>
                                        </p:tav>
                                      </p:tavLst>
                                    </p:anim>
                                    <p:anim calcmode="lin" valueType="num">
                                      <p:cBhvr>
                                        <p:cTn id="10" dur="500" fill="hold"/>
                                        <p:tgtEl>
                                          <p:spTgt spid="27"/>
                                        </p:tgtEl>
                                        <p:attrNameLst>
                                          <p:attrName>ppt_h</p:attrName>
                                        </p:attrNameLst>
                                      </p:cBhvr>
                                      <p:tavLst>
                                        <p:tav tm="0">
                                          <p:val>
                                            <p:fltVal val="0"/>
                                          </p:val>
                                        </p:tav>
                                        <p:tav tm="100000">
                                          <p:val>
                                            <p:strVal val="#ppt_h"/>
                                          </p:val>
                                        </p:tav>
                                      </p:tavLst>
                                    </p:anim>
                                  </p:childTnLst>
                                </p:cTn>
                              </p:par>
                              <p:par>
                                <p:cTn id="11" presetID="16" presetClass="entr" presetSubtype="37"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outVertical)">
                                      <p:cBhvr>
                                        <p:cTn id="13" dur="500"/>
                                        <p:tgtEl>
                                          <p:spTgt spid="28"/>
                                        </p:tgtEl>
                                      </p:cBhvr>
                                    </p:animEffect>
                                  </p:childTnLst>
                                </p:cTn>
                              </p:par>
                              <p:par>
                                <p:cTn id="14" presetID="10" presetClass="exit" presetSubtype="0" fill="hold" nodeType="with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childTnLst>
                          </p:cTn>
                        </p:par>
                        <p:par>
                          <p:cTn id="17" fill="hold">
                            <p:stCondLst>
                              <p:cond delay="500"/>
                            </p:stCondLst>
                            <p:childTnLst>
                              <p:par>
                                <p:cTn id="18" presetID="1" presetClass="exit"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2454" y="4154585"/>
            <a:ext cx="12187096" cy="2704581"/>
          </a:xfrm>
          <a:prstGeom prst="rect">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1" rIns="0" bIns="46611" numCol="1" rtlCol="0" anchor="ctr" anchorCtr="0" compatLnSpc="1">
            <a:prstTxWarp prst="textNoShape">
              <a:avLst/>
            </a:prstTxWarp>
          </a:bodyPr>
          <a:lstStyle/>
          <a:p>
            <a:pPr algn="ctr" defTabSz="931834" fontAlgn="base">
              <a:spcBef>
                <a:spcPct val="0"/>
              </a:spcBef>
              <a:spcAft>
                <a:spcPct val="0"/>
              </a:spcAft>
            </a:pPr>
            <a:endParaRPr lang="en-US" sz="1999" kern="0" dirty="0">
              <a:gradFill>
                <a:gsLst>
                  <a:gs pos="0">
                    <a:srgbClr val="FFFFFF"/>
                  </a:gs>
                  <a:gs pos="100000">
                    <a:srgbClr val="FFFFFF"/>
                  </a:gs>
                </a:gsLst>
                <a:lin ang="5400000" scaled="0"/>
              </a:gradFill>
              <a:latin typeface="Segoe UI"/>
            </a:endParaRPr>
          </a:p>
        </p:txBody>
      </p:sp>
      <p:sp>
        <p:nvSpPr>
          <p:cNvPr id="5" name="Rectangle 4"/>
          <p:cNvSpPr/>
          <p:nvPr/>
        </p:nvSpPr>
        <p:spPr>
          <a:xfrm>
            <a:off x="320412" y="1926229"/>
            <a:ext cx="9369823" cy="778307"/>
          </a:xfrm>
          <a:prstGeom prst="rect">
            <a:avLst/>
          </a:prstGeom>
        </p:spPr>
        <p:txBody>
          <a:bodyPr wrap="square">
            <a:spAutoFit/>
          </a:bodyPr>
          <a:lstStyle/>
          <a:p>
            <a:pPr defTabSz="913055" fontAlgn="base">
              <a:lnSpc>
                <a:spcPct val="90000"/>
              </a:lnSpc>
              <a:spcBef>
                <a:spcPct val="0"/>
              </a:spcBef>
              <a:spcAft>
                <a:spcPts val="600"/>
              </a:spcAft>
            </a:pPr>
            <a:r>
              <a:rPr lang="en-US" sz="2156" kern="0" dirty="0">
                <a:latin typeface="Segoe UI" charset="0"/>
                <a:ea typeface="ＭＳ Ｐゴシック" charset="0"/>
              </a:rPr>
              <a:t>Fast, easy, and lean dev-test environments in Azure.</a:t>
            </a:r>
          </a:p>
          <a:p>
            <a:pPr defTabSz="913055" fontAlgn="base">
              <a:lnSpc>
                <a:spcPct val="90000"/>
              </a:lnSpc>
              <a:spcBef>
                <a:spcPct val="0"/>
              </a:spcBef>
              <a:spcAft>
                <a:spcPts val="600"/>
              </a:spcAft>
            </a:pPr>
            <a:r>
              <a:rPr lang="en-US" sz="2156" kern="0" dirty="0">
                <a:latin typeface="Segoe UI" charset="0"/>
                <a:ea typeface="ＭＳ Ｐゴシック" charset="0"/>
              </a:rPr>
              <a:t>Specifically for your team.</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20222"/>
          <a:stretch/>
        </p:blipFill>
        <p:spPr>
          <a:xfrm>
            <a:off x="3444120" y="3046917"/>
            <a:ext cx="8031342" cy="3426926"/>
          </a:xfrm>
          <a:prstGeom prst="rect">
            <a:avLst/>
          </a:prstGeom>
        </p:spPr>
      </p:pic>
      <p:sp>
        <p:nvSpPr>
          <p:cNvPr id="2" name="Title 1"/>
          <p:cNvSpPr>
            <a:spLocks noGrp="1"/>
          </p:cNvSpPr>
          <p:nvPr>
            <p:ph type="title"/>
          </p:nvPr>
        </p:nvSpPr>
        <p:spPr/>
        <p:txBody>
          <a:bodyPr/>
          <a:lstStyle/>
          <a:p>
            <a:r>
              <a:rPr lang="en-US" dirty="0"/>
              <a:t>Azure </a:t>
            </a:r>
            <a:r>
              <a:rPr lang="en-US" dirty="0" err="1"/>
              <a:t>DevTest</a:t>
            </a:r>
            <a:r>
              <a:rPr lang="en-US" dirty="0"/>
              <a:t> Labs </a:t>
            </a:r>
            <a:br>
              <a:rPr lang="en-US" dirty="0"/>
            </a:br>
            <a:endParaRPr lang="en-US" dirty="0"/>
          </a:p>
        </p:txBody>
      </p:sp>
      <p:sp>
        <p:nvSpPr>
          <p:cNvPr id="6" name="Rectangle 5"/>
          <p:cNvSpPr/>
          <p:nvPr/>
        </p:nvSpPr>
        <p:spPr>
          <a:xfrm>
            <a:off x="3491779" y="2301895"/>
            <a:ext cx="1724907" cy="397296"/>
          </a:xfrm>
          <a:prstGeom prst="rect">
            <a:avLst/>
          </a:prstGeom>
        </p:spPr>
        <p:txBody>
          <a:bodyPr wrap="none">
            <a:spAutoFit/>
          </a:bodyPr>
          <a:lstStyle/>
          <a:p>
            <a:pPr defTabSz="913055" fontAlgn="base">
              <a:lnSpc>
                <a:spcPct val="90000"/>
              </a:lnSpc>
              <a:spcBef>
                <a:spcPct val="0"/>
              </a:spcBef>
              <a:spcAft>
                <a:spcPts val="600"/>
              </a:spcAft>
            </a:pPr>
            <a:r>
              <a:rPr lang="en-US" sz="2159" kern="0" dirty="0">
                <a:latin typeface="Segoe UI" charset="0"/>
                <a:ea typeface="ＭＳ Ｐゴシック" charset="0"/>
              </a:rPr>
              <a:t>On demand.</a:t>
            </a:r>
          </a:p>
        </p:txBody>
      </p:sp>
      <p:sp>
        <p:nvSpPr>
          <p:cNvPr id="7" name="Rectangle 6"/>
          <p:cNvSpPr/>
          <p:nvPr/>
        </p:nvSpPr>
        <p:spPr>
          <a:xfrm>
            <a:off x="2133809" y="1010256"/>
            <a:ext cx="184705" cy="487693"/>
          </a:xfrm>
          <a:prstGeom prst="rect">
            <a:avLst/>
          </a:prstGeom>
        </p:spPr>
        <p:txBody>
          <a:bodyPr wrap="none">
            <a:spAutoFit/>
          </a:bodyPr>
          <a:lstStyle/>
          <a:p>
            <a:pPr algn="ctr" defTabSz="913652" fontAlgn="base">
              <a:lnSpc>
                <a:spcPct val="90000"/>
              </a:lnSpc>
              <a:spcBef>
                <a:spcPct val="0"/>
              </a:spcBef>
              <a:spcAft>
                <a:spcPct val="0"/>
              </a:spcAft>
            </a:pPr>
            <a:endParaRPr lang="en-US" sz="2799" b="1" kern="0" dirty="0">
              <a:latin typeface="Segoe UI Light"/>
              <a:ea typeface="Segoe UI" pitchFamily="34" charset="0"/>
              <a:cs typeface="Segoe UI" pitchFamily="34" charset="0"/>
            </a:endParaRPr>
          </a:p>
        </p:txBody>
      </p:sp>
      <p:sp>
        <p:nvSpPr>
          <p:cNvPr id="13" name="Rectangle 12"/>
          <p:cNvSpPr/>
          <p:nvPr/>
        </p:nvSpPr>
        <p:spPr>
          <a:xfrm>
            <a:off x="595651" y="1254102"/>
            <a:ext cx="2526653" cy="341632"/>
          </a:xfrm>
          <a:prstGeom prst="rect">
            <a:avLst/>
          </a:prstGeom>
        </p:spPr>
        <p:txBody>
          <a:bodyPr wrap="none">
            <a:spAutoFit/>
          </a:bodyPr>
          <a:lstStyle/>
          <a:p>
            <a:pPr algn="ctr" defTabSz="913652" fontAlgn="base">
              <a:lnSpc>
                <a:spcPct val="90000"/>
              </a:lnSpc>
              <a:spcBef>
                <a:spcPct val="0"/>
              </a:spcBef>
              <a:spcAft>
                <a:spcPct val="0"/>
              </a:spcAft>
            </a:pPr>
            <a:r>
              <a:rPr lang="en-US" kern="0" dirty="0"/>
              <a:t>Try at http://aka.ms/dtl</a:t>
            </a:r>
            <a:endParaRPr lang="en-US" b="1" kern="0" dirty="0">
              <a:latin typeface="Segoe UI Light"/>
              <a:ea typeface="Segoe UI" pitchFamily="34" charset="0"/>
              <a:cs typeface="Segoe UI" pitchFamily="34" charset="0"/>
            </a:endParaRPr>
          </a:p>
        </p:txBody>
      </p:sp>
    </p:spTree>
    <p:extLst>
      <p:ext uri="{BB962C8B-B14F-4D97-AF65-F5344CB8AC3E}">
        <p14:creationId xmlns:p14="http://schemas.microsoft.com/office/powerpoint/2010/main" val="3432773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Tools</a:t>
            </a:r>
          </a:p>
        </p:txBody>
      </p:sp>
    </p:spTree>
    <p:extLst>
      <p:ext uri="{BB962C8B-B14F-4D97-AF65-F5344CB8AC3E}">
        <p14:creationId xmlns:p14="http://schemas.microsoft.com/office/powerpoint/2010/main" val="145487731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and SDKs</a:t>
            </a:r>
          </a:p>
        </p:txBody>
      </p:sp>
      <p:sp>
        <p:nvSpPr>
          <p:cNvPr id="6" name="Rectangle 5"/>
          <p:cNvSpPr/>
          <p:nvPr/>
        </p:nvSpPr>
        <p:spPr>
          <a:xfrm>
            <a:off x="0" y="6396335"/>
            <a:ext cx="12192000" cy="461665"/>
          </a:xfrm>
          <a:prstGeom prst="rect">
            <a:avLst/>
          </a:prstGeom>
          <a:solidFill>
            <a:schemeClr val="accent2"/>
          </a:solidFill>
        </p:spPr>
        <p:txBody>
          <a:bodyPr wrap="square">
            <a:spAutoFit/>
          </a:bodyPr>
          <a:lstStyle/>
          <a:p>
            <a:r>
              <a:rPr lang="en-US" sz="2400" dirty="0">
                <a:solidFill>
                  <a:schemeClr val="bg1"/>
                </a:solidFill>
              </a:rPr>
              <a:t>http://azure.microsoft.com/downloads/</a:t>
            </a:r>
          </a:p>
        </p:txBody>
      </p:sp>
      <p:pic>
        <p:nvPicPr>
          <p:cNvPr id="7" name="Picture 6"/>
          <p:cNvPicPr>
            <a:picLocks noChangeAspect="1"/>
          </p:cNvPicPr>
          <p:nvPr/>
        </p:nvPicPr>
        <p:blipFill rotWithShape="1">
          <a:blip r:embed="rId3"/>
          <a:srcRect b="48470"/>
          <a:stretch/>
        </p:blipFill>
        <p:spPr>
          <a:xfrm>
            <a:off x="457199" y="1028383"/>
            <a:ext cx="5770345" cy="4754199"/>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rotWithShape="1">
          <a:blip r:embed="rId3"/>
          <a:srcRect t="52945" b="6919"/>
          <a:stretch/>
        </p:blipFill>
        <p:spPr>
          <a:xfrm>
            <a:off x="5761037" y="2818681"/>
            <a:ext cx="4954737" cy="3179549"/>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rotWithShape="1">
          <a:blip r:embed="rId3"/>
          <a:srcRect t="92379"/>
          <a:stretch/>
        </p:blipFill>
        <p:spPr>
          <a:xfrm>
            <a:off x="8385272" y="5783263"/>
            <a:ext cx="3539808" cy="4312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8311147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Tools</a:t>
            </a:r>
            <a:br>
              <a:rPr lang="en-US" dirty="0"/>
            </a:br>
            <a:br>
              <a:rPr lang="en-US" dirty="0"/>
            </a:br>
            <a:endParaRPr lang="en-US" dirty="0"/>
          </a:p>
        </p:txBody>
      </p:sp>
      <p:sp>
        <p:nvSpPr>
          <p:cNvPr id="5" name="Text Placeholder 4"/>
          <p:cNvSpPr>
            <a:spLocks noGrp="1"/>
          </p:cNvSpPr>
          <p:nvPr>
            <p:ph type="body" sz="quarter" idx="10"/>
          </p:nvPr>
        </p:nvSpPr>
        <p:spPr>
          <a:xfrm>
            <a:off x="269239" y="1189177"/>
            <a:ext cx="11653523" cy="5373843"/>
          </a:xfrm>
        </p:spPr>
        <p:txBody>
          <a:bodyPr/>
          <a:lstStyle/>
          <a:p>
            <a:r>
              <a:rPr lang="en-US" dirty="0"/>
              <a:t>Azure Tools</a:t>
            </a:r>
          </a:p>
          <a:p>
            <a:pPr lvl="1"/>
            <a:r>
              <a:rPr lang="en-US" dirty="0">
                <a:hlinkClick r:id="rId3"/>
              </a:rPr>
              <a:t>https://azure.com/tools</a:t>
            </a:r>
            <a:endParaRPr lang="en-US" dirty="0"/>
          </a:p>
          <a:p>
            <a:r>
              <a:rPr lang="en-US" dirty="0"/>
              <a:t>Storage Explorer </a:t>
            </a:r>
          </a:p>
          <a:p>
            <a:pPr lvl="1"/>
            <a:r>
              <a:rPr lang="en-US" dirty="0">
                <a:hlinkClick r:id="rId4"/>
              </a:rPr>
              <a:t>http://storageexplorer.com</a:t>
            </a:r>
            <a:endParaRPr lang="en-US" dirty="0"/>
          </a:p>
          <a:p>
            <a:r>
              <a:rPr lang="en-US" dirty="0"/>
              <a:t>Visual Studio</a:t>
            </a:r>
          </a:p>
          <a:p>
            <a:pPr lvl="1"/>
            <a:r>
              <a:rPr lang="en-US" dirty="0">
                <a:hlinkClick r:id="rId5"/>
              </a:rPr>
              <a:t>https://www.visualstudio.com/vs/azure-tools</a:t>
            </a:r>
            <a:r>
              <a:rPr lang="en-US" dirty="0"/>
              <a:t> </a:t>
            </a:r>
          </a:p>
          <a:p>
            <a:r>
              <a:rPr lang="en-US" dirty="0"/>
              <a:t>Visual Studio Code</a:t>
            </a:r>
          </a:p>
          <a:p>
            <a:pPr lvl="1"/>
            <a:r>
              <a:rPr lang="en-US" dirty="0">
                <a:hlinkClick r:id="rId6"/>
              </a:rPr>
              <a:t>https://code.visualstudio.com</a:t>
            </a:r>
            <a:r>
              <a:rPr lang="en-US" dirty="0"/>
              <a:t> </a:t>
            </a:r>
          </a:p>
          <a:p>
            <a:r>
              <a:rPr lang="en-US" dirty="0"/>
              <a:t>Azure </a:t>
            </a:r>
            <a:r>
              <a:rPr lang="en-US" dirty="0" err="1"/>
              <a:t>Powershell</a:t>
            </a:r>
            <a:endParaRPr lang="en-US" dirty="0"/>
          </a:p>
          <a:p>
            <a:pPr lvl="1"/>
            <a:r>
              <a:rPr lang="en-US" dirty="0">
                <a:hlinkClick r:id="rId7"/>
              </a:rPr>
              <a:t>http://aka.ms/webpi-azps</a:t>
            </a:r>
            <a:endParaRPr lang="en-US" dirty="0"/>
          </a:p>
          <a:p>
            <a:pPr lvl="1"/>
            <a:endParaRPr lang="en-US" dirty="0"/>
          </a:p>
        </p:txBody>
      </p:sp>
    </p:spTree>
    <p:extLst>
      <p:ext uri="{BB962C8B-B14F-4D97-AF65-F5344CB8AC3E}">
        <p14:creationId xmlns:p14="http://schemas.microsoft.com/office/powerpoint/2010/main" val="187634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stretch>
            <a:fillRect/>
          </a:stretch>
        </p:blipFill>
        <p:spPr>
          <a:xfrm>
            <a:off x="1506073" y="1081245"/>
            <a:ext cx="8892452" cy="5029200"/>
          </a:xfrm>
          <a:prstGeom prst="rect">
            <a:avLst/>
          </a:prstGeom>
        </p:spPr>
      </p:pic>
      <p:sp>
        <p:nvSpPr>
          <p:cNvPr id="5" name="Title 1"/>
          <p:cNvSpPr txBox="1">
            <a:spLocks/>
          </p:cNvSpPr>
          <p:nvPr/>
        </p:nvSpPr>
        <p:spPr>
          <a:xfrm>
            <a:off x="269302" y="201907"/>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Code Samples</a:t>
            </a:r>
          </a:p>
        </p:txBody>
      </p:sp>
      <p:sp>
        <p:nvSpPr>
          <p:cNvPr id="3" name="Rectangle 2"/>
          <p:cNvSpPr/>
          <p:nvPr/>
        </p:nvSpPr>
        <p:spPr>
          <a:xfrm>
            <a:off x="0" y="6396335"/>
            <a:ext cx="12192000" cy="461665"/>
          </a:xfrm>
          <a:prstGeom prst="rect">
            <a:avLst/>
          </a:prstGeom>
          <a:solidFill>
            <a:schemeClr val="accent2"/>
          </a:solidFill>
        </p:spPr>
        <p:txBody>
          <a:bodyPr wrap="square">
            <a:spAutoFit/>
          </a:bodyPr>
          <a:lstStyle/>
          <a:p>
            <a:r>
              <a:rPr lang="en-US" sz="2400" dirty="0">
                <a:solidFill>
                  <a:schemeClr val="bg1"/>
                </a:solidFill>
              </a:rPr>
              <a:t>https://azure.microsoft.com/documentation/samples/</a:t>
            </a:r>
          </a:p>
        </p:txBody>
      </p:sp>
      <p:sp>
        <p:nvSpPr>
          <p:cNvPr id="6" name="Speech Bubble: Rectangle with Corners Rounded 5"/>
          <p:cNvSpPr/>
          <p:nvPr/>
        </p:nvSpPr>
        <p:spPr bwMode="auto">
          <a:xfrm>
            <a:off x="5686615" y="506840"/>
            <a:ext cx="1810870" cy="4283168"/>
          </a:xfrm>
          <a:prstGeom prst="wedgeRoundRectCallout">
            <a:avLst>
              <a:gd name="adj1" fmla="val -104082"/>
              <a:gd name="adj2" fmla="val 18080"/>
              <a:gd name="adj3" fmla="val 1666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p:nvPicPr>
        <p:blipFill>
          <a:blip r:embed="rId4"/>
          <a:stretch>
            <a:fillRect/>
          </a:stretch>
        </p:blipFill>
        <p:spPr>
          <a:xfrm>
            <a:off x="6013563" y="792730"/>
            <a:ext cx="1156973" cy="3711388"/>
          </a:xfrm>
          <a:prstGeom prst="rect">
            <a:avLst/>
          </a:prstGeom>
        </p:spPr>
      </p:pic>
    </p:spTree>
    <p:extLst>
      <p:ext uri="{BB962C8B-B14F-4D97-AF65-F5344CB8AC3E}">
        <p14:creationId xmlns:p14="http://schemas.microsoft.com/office/powerpoint/2010/main" val="239987742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Azure </a:t>
            </a:r>
            <a:r>
              <a:rPr lang="en-US" dirty="0" err="1"/>
              <a:t>XPlat</a:t>
            </a:r>
            <a:r>
              <a:rPr lang="en-US" dirty="0"/>
              <a:t> Command-Line Interface (CLI)</a:t>
            </a:r>
          </a:p>
        </p:txBody>
      </p:sp>
      <p:sp>
        <p:nvSpPr>
          <p:cNvPr id="8" name="Text Placeholder 7"/>
          <p:cNvSpPr>
            <a:spLocks noGrp="1"/>
          </p:cNvSpPr>
          <p:nvPr>
            <p:ph type="body" sz="quarter" idx="10"/>
          </p:nvPr>
        </p:nvSpPr>
        <p:spPr>
          <a:xfrm>
            <a:off x="269239" y="1189178"/>
            <a:ext cx="11653523" cy="5508486"/>
          </a:xfrm>
        </p:spPr>
        <p:txBody>
          <a:bodyPr>
            <a:normAutofit lnSpcReduction="10000"/>
          </a:bodyPr>
          <a:lstStyle/>
          <a:p>
            <a:r>
              <a:rPr lang="en-US" dirty="0"/>
              <a:t>A </a:t>
            </a:r>
            <a:r>
              <a:rPr lang="en-US" dirty="0" err="1"/>
              <a:t>Commandline</a:t>
            </a:r>
            <a:r>
              <a:rPr lang="en-US" dirty="0"/>
              <a:t> experience to manipulate Azure</a:t>
            </a:r>
          </a:p>
          <a:p>
            <a:r>
              <a:rPr lang="en-US" dirty="0"/>
              <a:t>	Available on Linux, Mac, Windows, etc.</a:t>
            </a:r>
          </a:p>
          <a:p>
            <a:r>
              <a:rPr lang="en-US" dirty="0"/>
              <a:t>	Installed via </a:t>
            </a:r>
            <a:r>
              <a:rPr lang="en-US" dirty="0" err="1"/>
              <a:t>npm</a:t>
            </a:r>
            <a:r>
              <a:rPr lang="en-US" dirty="0"/>
              <a:t>, installer or Docker container</a:t>
            </a:r>
          </a:p>
          <a:p>
            <a:endParaRPr lang="en-US" dirty="0"/>
          </a:p>
          <a:p>
            <a:r>
              <a:rPr lang="en-US" sz="3200" dirty="0">
                <a:hlinkClick r:id="rId2"/>
              </a:rPr>
              <a:t>https://azure.microsoft.com/en-us/documentation/articles/xplat-cli-install/</a:t>
            </a:r>
            <a:endParaRPr lang="en-US" sz="3200" dirty="0"/>
          </a:p>
          <a:p>
            <a:endParaRPr lang="en-US" dirty="0"/>
          </a:p>
          <a:p>
            <a:r>
              <a:rPr lang="en-US" dirty="0"/>
              <a:t>Coming soon: Azure CLI 2.0 Preview - 	</a:t>
            </a:r>
            <a:r>
              <a:rPr lang="en-US" dirty="0">
                <a:hlinkClick r:id="rId3"/>
              </a:rPr>
              <a:t>https://github.com/azure/azure-cli</a:t>
            </a:r>
            <a:r>
              <a:rPr lang="en-US" dirty="0"/>
              <a:t> </a:t>
            </a:r>
            <a:endParaRPr lang="en-US" dirty="0"/>
          </a:p>
        </p:txBody>
      </p:sp>
    </p:spTree>
    <p:extLst>
      <p:ext uri="{BB962C8B-B14F-4D97-AF65-F5344CB8AC3E}">
        <p14:creationId xmlns:p14="http://schemas.microsoft.com/office/powerpoint/2010/main" val="881438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Azure Storage Explorer</a:t>
            </a:r>
          </a:p>
        </p:txBody>
      </p:sp>
      <p:pic>
        <p:nvPicPr>
          <p:cNvPr id="2" name="Picture 1"/>
          <p:cNvPicPr>
            <a:picLocks noChangeAspect="1"/>
          </p:cNvPicPr>
          <p:nvPr/>
        </p:nvPicPr>
        <p:blipFill>
          <a:blip r:embed="rId2"/>
          <a:stretch>
            <a:fillRect/>
          </a:stretch>
        </p:blipFill>
        <p:spPr>
          <a:xfrm>
            <a:off x="4747214" y="1135069"/>
            <a:ext cx="7359004" cy="5673651"/>
          </a:xfrm>
          <a:prstGeom prst="rect">
            <a:avLst/>
          </a:prstGeom>
        </p:spPr>
      </p:pic>
      <p:sp>
        <p:nvSpPr>
          <p:cNvPr id="3" name="TextBox 2"/>
          <p:cNvSpPr txBox="1"/>
          <p:nvPr/>
        </p:nvSpPr>
        <p:spPr>
          <a:xfrm>
            <a:off x="312101" y="1587880"/>
            <a:ext cx="4314653" cy="5053691"/>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View and manage items in Azure Storage</a:t>
            </a:r>
          </a:p>
          <a:p>
            <a:pPr>
              <a:lnSpc>
                <a:spcPct val="90000"/>
              </a:lnSpc>
              <a:spcAft>
                <a:spcPts val="600"/>
              </a:spcAft>
            </a:pPr>
            <a:r>
              <a:rPr lang="en-US" sz="2400" dirty="0">
                <a:gradFill>
                  <a:gsLst>
                    <a:gs pos="2917">
                      <a:schemeClr val="tx1"/>
                    </a:gs>
                    <a:gs pos="30000">
                      <a:schemeClr val="tx1"/>
                    </a:gs>
                  </a:gsLst>
                  <a:lin ang="5400000" scaled="0"/>
                </a:gradFill>
              </a:rPr>
              <a:t>Upload and download blobs</a:t>
            </a:r>
          </a:p>
          <a:p>
            <a:pPr>
              <a:lnSpc>
                <a:spcPct val="90000"/>
              </a:lnSpc>
              <a:spcAft>
                <a:spcPts val="600"/>
              </a:spcAft>
            </a:pPr>
            <a:r>
              <a:rPr lang="en-US" sz="2400" dirty="0">
                <a:gradFill>
                  <a:gsLst>
                    <a:gs pos="2917">
                      <a:schemeClr val="tx1"/>
                    </a:gs>
                    <a:gs pos="30000">
                      <a:schemeClr val="tx1"/>
                    </a:gs>
                  </a:gsLst>
                  <a:lin ang="5400000" scaled="0"/>
                </a:gradFill>
              </a:rPr>
              <a:t>View and edit:</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Storage Accounts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Blob Containers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Blobs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Queues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File Shares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Tables</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hlinkClick r:id="rId3"/>
              </a:rPr>
              <a:t>http://storageexplorer.com</a:t>
            </a:r>
            <a:endParaRPr lang="en-US" sz="24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67321824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Visual Studio Code</a:t>
            </a:r>
            <a:endParaRPr lang="en-US" dirty="0"/>
          </a:p>
        </p:txBody>
      </p:sp>
      <p:sp>
        <p:nvSpPr>
          <p:cNvPr id="3" name="Text Placeholder 2"/>
          <p:cNvSpPr>
            <a:spLocks noGrp="1"/>
          </p:cNvSpPr>
          <p:nvPr>
            <p:ph type="body" sz="quarter" idx="4294967295"/>
          </p:nvPr>
        </p:nvSpPr>
        <p:spPr>
          <a:xfrm>
            <a:off x="270067" y="1189812"/>
            <a:ext cx="5269673" cy="4770473"/>
          </a:xfrm>
        </p:spPr>
        <p:txBody>
          <a:bodyPr/>
          <a:lstStyle/>
          <a:p>
            <a:r>
              <a:rPr lang="en-US" dirty="0"/>
              <a:t>Cross-Platform</a:t>
            </a:r>
          </a:p>
          <a:p>
            <a:pPr lvl="1"/>
            <a:r>
              <a:rPr lang="en-US" dirty="0"/>
              <a:t>Windows, Linux, and Mac too!</a:t>
            </a:r>
          </a:p>
          <a:p>
            <a:pPr lvl="1"/>
            <a:endParaRPr lang="en-US" dirty="0"/>
          </a:p>
          <a:p>
            <a:r>
              <a:rPr lang="en-US" dirty="0"/>
              <a:t>Built-in </a:t>
            </a:r>
            <a:r>
              <a:rPr lang="en-US" dirty="0" err="1"/>
              <a:t>Intellisense</a:t>
            </a:r>
            <a:endParaRPr lang="en-US" dirty="0"/>
          </a:p>
          <a:p>
            <a:pPr lvl="1"/>
            <a:r>
              <a:rPr lang="en-US" dirty="0"/>
              <a:t>C#,</a:t>
            </a:r>
            <a:r>
              <a:rPr lang="en-US" dirty="0" err="1"/>
              <a:t>Java,JavaScript,Groovy,R</a:t>
            </a:r>
            <a:r>
              <a:rPr lang="en-US" dirty="0"/>
              <a:t>,</a:t>
            </a:r>
          </a:p>
          <a:p>
            <a:pPr lvl="1"/>
            <a:r>
              <a:rPr lang="en-US" dirty="0" err="1"/>
              <a:t>Dockerfile</a:t>
            </a:r>
            <a:r>
              <a:rPr lang="en-US" dirty="0"/>
              <a:t>, GO, Ruby, </a:t>
            </a:r>
            <a:r>
              <a:rPr lang="en-US" dirty="0" err="1"/>
              <a:t>etc</a:t>
            </a:r>
            <a:endParaRPr lang="en-US" dirty="0"/>
          </a:p>
          <a:p>
            <a:pPr lvl="1"/>
            <a:endParaRPr lang="en-US" dirty="0"/>
          </a:p>
          <a:p>
            <a:r>
              <a:rPr lang="en-US" dirty="0"/>
              <a:t>VS Code &amp; Docker</a:t>
            </a:r>
          </a:p>
          <a:p>
            <a:pPr lvl="1"/>
            <a:r>
              <a:rPr lang="en-US" dirty="0"/>
              <a:t>https://code.visualstudio.com/Docs/languages/dockerfile</a:t>
            </a:r>
          </a:p>
        </p:txBody>
      </p:sp>
      <p:pic>
        <p:nvPicPr>
          <p:cNvPr id="4" name="Picture 3"/>
          <p:cNvPicPr>
            <a:picLocks noChangeAspect="1"/>
          </p:cNvPicPr>
          <p:nvPr/>
        </p:nvPicPr>
        <p:blipFill>
          <a:blip r:embed="rId3"/>
          <a:stretch>
            <a:fillRect/>
          </a:stretch>
        </p:blipFill>
        <p:spPr>
          <a:xfrm>
            <a:off x="5539740" y="1189181"/>
            <a:ext cx="6092737" cy="3632835"/>
          </a:xfrm>
          <a:prstGeom prst="rect">
            <a:avLst/>
          </a:prstGeom>
        </p:spPr>
      </p:pic>
      <p:pic>
        <p:nvPicPr>
          <p:cNvPr id="5" name="Picture 4"/>
          <p:cNvPicPr>
            <a:picLocks noChangeAspect="1"/>
          </p:cNvPicPr>
          <p:nvPr/>
        </p:nvPicPr>
        <p:blipFill>
          <a:blip r:embed="rId4"/>
          <a:stretch>
            <a:fillRect/>
          </a:stretch>
        </p:blipFill>
        <p:spPr>
          <a:xfrm>
            <a:off x="5709558" y="5069218"/>
            <a:ext cx="5753100" cy="1304925"/>
          </a:xfrm>
          <a:prstGeom prst="rect">
            <a:avLst/>
          </a:prstGeom>
        </p:spPr>
      </p:pic>
    </p:spTree>
    <p:extLst>
      <p:ext uri="{BB962C8B-B14F-4D97-AF65-F5344CB8AC3E}">
        <p14:creationId xmlns:p14="http://schemas.microsoft.com/office/powerpoint/2010/main" val="256241625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Office365 Developer Tools</a:t>
            </a:r>
          </a:p>
        </p:txBody>
      </p:sp>
      <p:sp>
        <p:nvSpPr>
          <p:cNvPr id="3" name="Text Placeholder 2"/>
          <p:cNvSpPr>
            <a:spLocks noGrp="1"/>
          </p:cNvSpPr>
          <p:nvPr>
            <p:ph type="body" sz="quarter" idx="10"/>
          </p:nvPr>
        </p:nvSpPr>
        <p:spPr>
          <a:xfrm>
            <a:off x="269239" y="1189177"/>
            <a:ext cx="11653523" cy="4557081"/>
          </a:xfrm>
        </p:spPr>
        <p:txBody>
          <a:bodyPr/>
          <a:lstStyle/>
          <a:p>
            <a:r>
              <a:rPr lang="en-US" sz="3600" dirty="0"/>
              <a:t>Office Dev Center </a:t>
            </a:r>
          </a:p>
          <a:p>
            <a:r>
              <a:rPr lang="en-US" sz="1960" dirty="0">
                <a:hlinkClick r:id="rId2"/>
              </a:rPr>
              <a:t>https://dev.office.com/</a:t>
            </a:r>
            <a:endParaRPr lang="en-US" sz="1960" dirty="0"/>
          </a:p>
          <a:p>
            <a:pPr lvl="1"/>
            <a:r>
              <a:rPr lang="en-US" dirty="0"/>
              <a:t>Getting started, code samples, design guidance, documentation, etc.</a:t>
            </a:r>
          </a:p>
          <a:p>
            <a:endParaRPr lang="en-US" sz="1961" dirty="0">
              <a:gradFill>
                <a:gsLst>
                  <a:gs pos="1250">
                    <a:schemeClr val="tx1"/>
                  </a:gs>
                  <a:gs pos="100000">
                    <a:schemeClr val="tx1"/>
                  </a:gs>
                </a:gsLst>
                <a:lin ang="5400000" scaled="0"/>
              </a:gradFill>
              <a:latin typeface="+mn-lt"/>
            </a:endParaRPr>
          </a:p>
          <a:p>
            <a:r>
              <a:rPr lang="en-US" sz="3600" dirty="0"/>
              <a:t>Setting up a Developer Environment</a:t>
            </a:r>
          </a:p>
          <a:p>
            <a:pPr lvl="1"/>
            <a:r>
              <a:rPr lang="en-US" dirty="0">
                <a:hlinkClick r:id="rId3"/>
              </a:rPr>
              <a:t>https://msdn.microsoft.com/en-us/office/office365/howto/setup-development-environment</a:t>
            </a:r>
            <a:endParaRPr lang="en-US" dirty="0"/>
          </a:p>
          <a:p>
            <a:pPr lvl="1"/>
            <a:r>
              <a:rPr lang="en-US" dirty="0"/>
              <a:t>Includes developer tools &amp; trial account setup </a:t>
            </a:r>
          </a:p>
          <a:p>
            <a:pPr lvl="1"/>
            <a:endParaRPr lang="en-US" dirty="0"/>
          </a:p>
          <a:p>
            <a:pPr lvl="1"/>
            <a:r>
              <a:rPr lang="en-US" sz="3600" dirty="0">
                <a:gradFill>
                  <a:gsLst>
                    <a:gs pos="1250">
                      <a:schemeClr val="tx1"/>
                    </a:gs>
                    <a:gs pos="99000">
                      <a:schemeClr val="tx1"/>
                    </a:gs>
                  </a:gsLst>
                  <a:lin ang="5400000" scaled="0"/>
                </a:gradFill>
                <a:latin typeface="+mj-lt"/>
              </a:rPr>
              <a:t>Office Tools for Visual Studio</a:t>
            </a:r>
          </a:p>
          <a:p>
            <a:pPr lvl="1"/>
            <a:r>
              <a:rPr lang="en-US" dirty="0">
                <a:hlinkClick r:id="rId4"/>
              </a:rPr>
              <a:t>https://www.visualstudio.com/vs/office-tools/</a:t>
            </a:r>
            <a:endParaRPr lang="en-US" dirty="0"/>
          </a:p>
          <a:p>
            <a:pPr lvl="1"/>
            <a:r>
              <a:rPr lang="en-US" dirty="0"/>
              <a:t>Microsoft Graph, SharePoint Add-ins, O365 Connectors </a:t>
            </a:r>
          </a:p>
        </p:txBody>
      </p:sp>
    </p:spTree>
    <p:extLst>
      <p:ext uri="{BB962C8B-B14F-4D97-AF65-F5344CB8AC3E}">
        <p14:creationId xmlns:p14="http://schemas.microsoft.com/office/powerpoint/2010/main" val="410281964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 and resources	</a:t>
            </a:r>
          </a:p>
        </p:txBody>
      </p:sp>
      <p:sp>
        <p:nvSpPr>
          <p:cNvPr id="4" name="TextBox 3"/>
          <p:cNvSpPr txBox="1"/>
          <p:nvPr/>
        </p:nvSpPr>
        <p:spPr>
          <a:xfrm>
            <a:off x="269240" y="1270304"/>
            <a:ext cx="6546792" cy="5539978"/>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hlinkClick r:id="rId2"/>
              </a:rPr>
              <a:t>https://github.com/AzureCAT-GSI/Bookmarks</a:t>
            </a:r>
            <a:endParaRPr lang="en-US" sz="2400" dirty="0">
              <a:gradFill>
                <a:gsLst>
                  <a:gs pos="2917">
                    <a:schemeClr val="tx1"/>
                  </a:gs>
                  <a:gs pos="30000">
                    <a:schemeClr val="tx1"/>
                  </a:gs>
                </a:gsLst>
                <a:lin ang="5400000" scaled="0"/>
              </a:gradFill>
            </a:endParaRP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gradFill>
                  <a:gsLst>
                    <a:gs pos="2917">
                      <a:schemeClr val="tx1"/>
                    </a:gs>
                    <a:gs pos="30000">
                      <a:schemeClr val="tx1"/>
                    </a:gs>
                  </a:gsLst>
                  <a:lin ang="5400000" scaled="0"/>
                </a:gradFill>
              </a:rPr>
              <a:t>News and Updates</a:t>
            </a:r>
          </a:p>
          <a:p>
            <a:pPr>
              <a:lnSpc>
                <a:spcPct val="90000"/>
              </a:lnSpc>
              <a:spcAft>
                <a:spcPts val="600"/>
              </a:spcAft>
            </a:pPr>
            <a:r>
              <a:rPr lang="en-US" sz="2400" dirty="0">
                <a:gradFill>
                  <a:gsLst>
                    <a:gs pos="2917">
                      <a:schemeClr val="tx1"/>
                    </a:gs>
                    <a:gs pos="30000">
                      <a:schemeClr val="tx1"/>
                    </a:gs>
                  </a:gsLst>
                  <a:lin ang="5400000" scaled="0"/>
                </a:gradFill>
              </a:rPr>
              <a:t>Architectural Guidance</a:t>
            </a:r>
          </a:p>
          <a:p>
            <a:pPr>
              <a:lnSpc>
                <a:spcPct val="90000"/>
              </a:lnSpc>
              <a:spcAft>
                <a:spcPts val="600"/>
              </a:spcAft>
            </a:pPr>
            <a:r>
              <a:rPr lang="en-US" sz="2400" dirty="0">
                <a:gradFill>
                  <a:gsLst>
                    <a:gs pos="2917">
                      <a:schemeClr val="tx1"/>
                    </a:gs>
                    <a:gs pos="30000">
                      <a:schemeClr val="tx1"/>
                    </a:gs>
                  </a:gsLst>
                  <a:lin ang="5400000" scaled="0"/>
                </a:gradFill>
              </a:rPr>
              <a:t>Billing</a:t>
            </a:r>
          </a:p>
          <a:p>
            <a:pPr>
              <a:lnSpc>
                <a:spcPct val="90000"/>
              </a:lnSpc>
              <a:spcAft>
                <a:spcPts val="600"/>
              </a:spcAft>
            </a:pPr>
            <a:r>
              <a:rPr lang="en-US" sz="2400" dirty="0">
                <a:gradFill>
                  <a:gsLst>
                    <a:gs pos="2917">
                      <a:schemeClr val="tx1"/>
                    </a:gs>
                    <a:gs pos="30000">
                      <a:schemeClr val="tx1"/>
                    </a:gs>
                  </a:gsLst>
                  <a:lin ang="5400000" scaled="0"/>
                </a:gradFill>
              </a:rPr>
              <a:t>Tools</a:t>
            </a:r>
          </a:p>
          <a:p>
            <a:pPr>
              <a:lnSpc>
                <a:spcPct val="90000"/>
              </a:lnSpc>
              <a:spcAft>
                <a:spcPts val="600"/>
              </a:spcAft>
            </a:pPr>
            <a:r>
              <a:rPr lang="en-US" sz="2400" dirty="0">
                <a:gradFill>
                  <a:gsLst>
                    <a:gs pos="2917">
                      <a:schemeClr val="tx1"/>
                    </a:gs>
                    <a:gs pos="30000">
                      <a:schemeClr val="tx1"/>
                    </a:gs>
                  </a:gsLst>
                  <a:lin ang="5400000" scaled="0"/>
                </a:gradFill>
              </a:rPr>
              <a:t>Migration</a:t>
            </a:r>
          </a:p>
          <a:p>
            <a:pPr>
              <a:lnSpc>
                <a:spcPct val="90000"/>
              </a:lnSpc>
              <a:spcAft>
                <a:spcPts val="600"/>
              </a:spcAft>
            </a:pPr>
            <a:r>
              <a:rPr lang="en-US" sz="2400" dirty="0">
                <a:gradFill>
                  <a:gsLst>
                    <a:gs pos="2917">
                      <a:schemeClr val="tx1"/>
                    </a:gs>
                    <a:gs pos="30000">
                      <a:schemeClr val="tx1"/>
                    </a:gs>
                  </a:gsLst>
                  <a:lin ang="5400000" scaled="0"/>
                </a:gradFill>
              </a:rPr>
              <a:t>Azure Resource Manager</a:t>
            </a:r>
          </a:p>
          <a:p>
            <a:pPr>
              <a:lnSpc>
                <a:spcPct val="90000"/>
              </a:lnSpc>
              <a:spcAft>
                <a:spcPts val="600"/>
              </a:spcAft>
            </a:pPr>
            <a:r>
              <a:rPr lang="en-US" sz="2400" dirty="0">
                <a:gradFill>
                  <a:gsLst>
                    <a:gs pos="2917">
                      <a:schemeClr val="tx1"/>
                    </a:gs>
                    <a:gs pos="30000">
                      <a:schemeClr val="tx1"/>
                    </a:gs>
                  </a:gsLst>
                  <a:lin ang="5400000" scaled="0"/>
                </a:gradFill>
              </a:rPr>
              <a:t>Partner Center</a:t>
            </a:r>
          </a:p>
          <a:p>
            <a:pPr>
              <a:lnSpc>
                <a:spcPct val="90000"/>
              </a:lnSpc>
              <a:spcAft>
                <a:spcPts val="600"/>
              </a:spcAft>
            </a:pPr>
            <a:r>
              <a:rPr lang="en-US" sz="2400" dirty="0">
                <a:gradFill>
                  <a:gsLst>
                    <a:gs pos="2917">
                      <a:schemeClr val="tx1"/>
                    </a:gs>
                    <a:gs pos="30000">
                      <a:schemeClr val="tx1"/>
                    </a:gs>
                  </a:gsLst>
                  <a:lin ang="5400000" scaled="0"/>
                </a:gradFill>
              </a:rPr>
              <a:t>Coding</a:t>
            </a:r>
          </a:p>
          <a:p>
            <a:pPr>
              <a:lnSpc>
                <a:spcPct val="90000"/>
              </a:lnSpc>
              <a:spcAft>
                <a:spcPts val="600"/>
              </a:spcAft>
            </a:pPr>
            <a:r>
              <a:rPr lang="en-US" sz="2400" dirty="0">
                <a:gradFill>
                  <a:gsLst>
                    <a:gs pos="2917">
                      <a:schemeClr val="tx1"/>
                    </a:gs>
                    <a:gs pos="30000">
                      <a:schemeClr val="tx1"/>
                    </a:gs>
                  </a:gsLst>
                  <a:lin ang="5400000" scaled="0"/>
                </a:gradFill>
              </a:rPr>
              <a:t>Books &amp; Videos</a:t>
            </a: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endParaRPr lang="en-US" sz="2400" dirty="0">
              <a:gradFill>
                <a:gsLst>
                  <a:gs pos="2917">
                    <a:schemeClr val="tx1"/>
                  </a:gs>
                  <a:gs pos="30000">
                    <a:schemeClr val="tx1"/>
                  </a:gs>
                </a:gsLst>
                <a:lin ang="5400000" scaled="0"/>
              </a:gradFill>
            </a:endParaRPr>
          </a:p>
        </p:txBody>
      </p:sp>
      <p:pic>
        <p:nvPicPr>
          <p:cNvPr id="6" name="Picture 5"/>
          <p:cNvPicPr>
            <a:picLocks noChangeAspect="1"/>
          </p:cNvPicPr>
          <p:nvPr/>
        </p:nvPicPr>
        <p:blipFill>
          <a:blip r:embed="rId3"/>
          <a:stretch>
            <a:fillRect/>
          </a:stretch>
        </p:blipFill>
        <p:spPr>
          <a:xfrm>
            <a:off x="5672839" y="1755834"/>
            <a:ext cx="6400643" cy="5054448"/>
          </a:xfrm>
          <a:prstGeom prst="rect">
            <a:avLst/>
          </a:prstGeom>
        </p:spPr>
      </p:pic>
    </p:spTree>
    <p:extLst>
      <p:ext uri="{BB962C8B-B14F-4D97-AF65-F5344CB8AC3E}">
        <p14:creationId xmlns:p14="http://schemas.microsoft.com/office/powerpoint/2010/main" val="226385535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.NET + Azure</a:t>
            </a:r>
          </a:p>
        </p:txBody>
      </p:sp>
    </p:spTree>
    <p:extLst>
      <p:ext uri="{BB962C8B-B14F-4D97-AF65-F5344CB8AC3E}">
        <p14:creationId xmlns:p14="http://schemas.microsoft.com/office/powerpoint/2010/main" val="276249764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69241" y="289957"/>
            <a:ext cx="11655840" cy="899537"/>
          </a:xfrm>
        </p:spPr>
        <p:txBody>
          <a:bodyPr/>
          <a:lstStyle/>
          <a:p>
            <a:r>
              <a:rPr lang="en-US" dirty="0"/>
              <a:t>.NET today</a:t>
            </a:r>
          </a:p>
        </p:txBody>
      </p:sp>
      <p:sp>
        <p:nvSpPr>
          <p:cNvPr id="2" name="Rectangle 1"/>
          <p:cNvSpPr>
            <a:spLocks/>
          </p:cNvSpPr>
          <p:nvPr/>
        </p:nvSpPr>
        <p:spPr bwMode="auto">
          <a:xfrm>
            <a:off x="1165665" y="1559932"/>
            <a:ext cx="3083701" cy="4105626"/>
          </a:xfrm>
          <a:prstGeom prst="rect">
            <a:avLst/>
          </a:prstGeom>
          <a:solidFill>
            <a:schemeClr val="accent1">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Platform for .NET applications on Windows</a:t>
            </a:r>
          </a:p>
        </p:txBody>
      </p:sp>
      <p:sp>
        <p:nvSpPr>
          <p:cNvPr id="24" name="Rectangle 23"/>
          <p:cNvSpPr/>
          <p:nvPr/>
        </p:nvSpPr>
        <p:spPr bwMode="auto">
          <a:xfrm>
            <a:off x="4556430" y="1559932"/>
            <a:ext cx="3081461" cy="4108614"/>
          </a:xfrm>
          <a:prstGeom prst="rect">
            <a:avLst/>
          </a:prstGeom>
          <a:solidFill>
            <a:schemeClr val="accent2">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Cross-platform and open source framework optimized for modern app needs and developer workflows</a:t>
            </a:r>
          </a:p>
        </p:txBody>
      </p:sp>
      <p:sp>
        <p:nvSpPr>
          <p:cNvPr id="25" name="Rectangle 24"/>
          <p:cNvSpPr/>
          <p:nvPr/>
        </p:nvSpPr>
        <p:spPr bwMode="auto">
          <a:xfrm>
            <a:off x="7936707" y="1559932"/>
            <a:ext cx="3083701" cy="4105626"/>
          </a:xfrm>
          <a:prstGeom prst="rect">
            <a:avLst/>
          </a:prstGeom>
          <a:solidFill>
            <a:schemeClr val="accent3">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Cross-platform and open source Mono-based runtime for iOS, OSX, and Android devices</a:t>
            </a:r>
          </a:p>
        </p:txBody>
      </p:sp>
      <p:sp>
        <p:nvSpPr>
          <p:cNvPr id="26" name="Rectangle 25"/>
          <p:cNvSpPr/>
          <p:nvPr/>
        </p:nvSpPr>
        <p:spPr bwMode="auto">
          <a:xfrm>
            <a:off x="1165665" y="1559932"/>
            <a:ext cx="3083701" cy="74853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a:gradFill>
                  <a:gsLst>
                    <a:gs pos="5439">
                      <a:srgbClr val="F8F8F8"/>
                    </a:gs>
                    <a:gs pos="10000">
                      <a:srgbClr val="F8F8F8"/>
                    </a:gs>
                  </a:gsLst>
                  <a:lin ang="5400000" scaled="0"/>
                </a:gradFill>
              </a:rPr>
              <a:t>.NET Framework</a:t>
            </a:r>
          </a:p>
        </p:txBody>
      </p:sp>
      <p:sp>
        <p:nvSpPr>
          <p:cNvPr id="27" name="Rectangle 26"/>
          <p:cNvSpPr/>
          <p:nvPr/>
        </p:nvSpPr>
        <p:spPr bwMode="auto">
          <a:xfrm>
            <a:off x="4556430" y="1559932"/>
            <a:ext cx="3081461" cy="74853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a:gradFill>
                  <a:gsLst>
                    <a:gs pos="5439">
                      <a:srgbClr val="F8F8F8"/>
                    </a:gs>
                    <a:gs pos="10000">
                      <a:srgbClr val="F8F8F8"/>
                    </a:gs>
                  </a:gsLst>
                  <a:lin ang="5400000" scaled="0"/>
                </a:gradFill>
              </a:rPr>
              <a:t>.NET Core</a:t>
            </a:r>
          </a:p>
        </p:txBody>
      </p:sp>
      <p:sp>
        <p:nvSpPr>
          <p:cNvPr id="28" name="Rectangle 27"/>
          <p:cNvSpPr/>
          <p:nvPr/>
        </p:nvSpPr>
        <p:spPr bwMode="auto">
          <a:xfrm>
            <a:off x="7936707" y="1560729"/>
            <a:ext cx="3084580" cy="748537"/>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err="1">
                <a:gradFill>
                  <a:gsLst>
                    <a:gs pos="5439">
                      <a:srgbClr val="F8F8F8"/>
                    </a:gs>
                    <a:gs pos="10000">
                      <a:srgbClr val="F8F8F8"/>
                    </a:gs>
                  </a:gsLst>
                  <a:lin ang="5400000" scaled="0"/>
                </a:gradFill>
              </a:rPr>
              <a:t>Xamarin</a:t>
            </a:r>
            <a:endParaRPr lang="en-US" sz="2353" dirty="0">
              <a:gradFill>
                <a:gsLst>
                  <a:gs pos="5439">
                    <a:srgbClr val="F8F8F8"/>
                  </a:gs>
                  <a:gs pos="10000">
                    <a:srgbClr val="F8F8F8"/>
                  </a:gs>
                </a:gsLst>
                <a:lin ang="5400000" scaled="0"/>
              </a:gradFill>
            </a:endParaRPr>
          </a:p>
        </p:txBody>
      </p:sp>
      <p:sp>
        <p:nvSpPr>
          <p:cNvPr id="29" name="Rectangle 28"/>
          <p:cNvSpPr/>
          <p:nvPr/>
        </p:nvSpPr>
        <p:spPr bwMode="auto">
          <a:xfrm>
            <a:off x="1164786" y="4917021"/>
            <a:ext cx="3083701" cy="74853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Windows</a:t>
            </a:r>
          </a:p>
        </p:txBody>
      </p:sp>
      <p:sp>
        <p:nvSpPr>
          <p:cNvPr id="30" name="Rectangle 29"/>
          <p:cNvSpPr/>
          <p:nvPr/>
        </p:nvSpPr>
        <p:spPr bwMode="auto">
          <a:xfrm>
            <a:off x="4556431" y="4921526"/>
            <a:ext cx="3081460" cy="74853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app</a:t>
            </a:r>
          </a:p>
        </p:txBody>
      </p:sp>
      <p:sp>
        <p:nvSpPr>
          <p:cNvPr id="31" name="Rectangle 30"/>
          <p:cNvSpPr/>
          <p:nvPr/>
        </p:nvSpPr>
        <p:spPr bwMode="auto">
          <a:xfrm>
            <a:off x="7935828" y="4921526"/>
            <a:ext cx="3084580" cy="748537"/>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app</a:t>
            </a:r>
          </a:p>
        </p:txBody>
      </p:sp>
    </p:spTree>
    <p:extLst>
      <p:ext uri="{BB962C8B-B14F-4D97-AF65-F5344CB8AC3E}">
        <p14:creationId xmlns:p14="http://schemas.microsoft.com/office/powerpoint/2010/main" val="21613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Studio</a:t>
            </a:r>
          </a:p>
        </p:txBody>
      </p:sp>
      <p:pic>
        <p:nvPicPr>
          <p:cNvPr id="5" name="Picture 4"/>
          <p:cNvPicPr>
            <a:picLocks noChangeAspect="1"/>
          </p:cNvPicPr>
          <p:nvPr/>
        </p:nvPicPr>
        <p:blipFill>
          <a:blip r:embed="rId2"/>
          <a:stretch>
            <a:fillRect/>
          </a:stretch>
        </p:blipFill>
        <p:spPr>
          <a:xfrm>
            <a:off x="151052" y="1020148"/>
            <a:ext cx="8709569" cy="5551714"/>
          </a:xfrm>
          <a:prstGeom prst="rect">
            <a:avLst/>
          </a:prstGeom>
        </p:spPr>
      </p:pic>
      <p:pic>
        <p:nvPicPr>
          <p:cNvPr id="7" name="Picture 6"/>
          <p:cNvPicPr>
            <a:picLocks noChangeAspect="1"/>
          </p:cNvPicPr>
          <p:nvPr/>
        </p:nvPicPr>
        <p:blipFill>
          <a:blip r:embed="rId3"/>
          <a:stretch>
            <a:fillRect/>
          </a:stretch>
        </p:blipFill>
        <p:spPr>
          <a:xfrm>
            <a:off x="2086605" y="1279880"/>
            <a:ext cx="8651018" cy="5514392"/>
          </a:xfrm>
          <a:prstGeom prst="rect">
            <a:avLst/>
          </a:prstGeom>
        </p:spPr>
      </p:pic>
      <p:pic>
        <p:nvPicPr>
          <p:cNvPr id="8" name="Picture 7"/>
          <p:cNvPicPr>
            <a:picLocks noChangeAspect="1"/>
          </p:cNvPicPr>
          <p:nvPr/>
        </p:nvPicPr>
        <p:blipFill>
          <a:blip r:embed="rId4"/>
          <a:stretch>
            <a:fillRect/>
          </a:stretch>
        </p:blipFill>
        <p:spPr>
          <a:xfrm>
            <a:off x="4740850" y="1747311"/>
            <a:ext cx="7279345" cy="5046961"/>
          </a:xfrm>
          <a:prstGeom prst="rect">
            <a:avLst/>
          </a:prstGeom>
        </p:spPr>
      </p:pic>
    </p:spTree>
    <p:extLst>
      <p:ext uri="{BB962C8B-B14F-4D97-AF65-F5344CB8AC3E}">
        <p14:creationId xmlns:p14="http://schemas.microsoft.com/office/powerpoint/2010/main" val="856073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0066" y="1189496"/>
            <a:ext cx="11651870" cy="2769596"/>
          </a:xfrm>
        </p:spPr>
        <p:txBody>
          <a:bodyPr/>
          <a:lstStyle/>
          <a:p>
            <a:pPr marL="0" indent="0" algn="ctr">
              <a:buNone/>
            </a:pPr>
            <a:r>
              <a:rPr lang="en-US" dirty="0">
                <a:hlinkClick r:id="rId2"/>
              </a:rPr>
              <a:t>https://aka.ms/DockerToolsForVS</a:t>
            </a:r>
            <a:endParaRPr lang="en-US" dirty="0"/>
          </a:p>
          <a:p>
            <a:pPr marL="0" indent="0">
              <a:buNone/>
            </a:pPr>
            <a:endParaRPr lang="en-US" dirty="0"/>
          </a:p>
          <a:p>
            <a:r>
              <a:rPr lang="en-US" dirty="0"/>
              <a:t>Adds </a:t>
            </a:r>
            <a:r>
              <a:rPr lang="en-US" dirty="0" err="1"/>
              <a:t>Dockerfile</a:t>
            </a:r>
            <a:r>
              <a:rPr lang="en-US" dirty="0"/>
              <a:t> &amp; scripts to project</a:t>
            </a:r>
          </a:p>
          <a:p>
            <a:r>
              <a:rPr lang="en-US" dirty="0"/>
              <a:t>Deploy &amp; debug in containers</a:t>
            </a:r>
          </a:p>
        </p:txBody>
      </p:sp>
      <p:sp>
        <p:nvSpPr>
          <p:cNvPr id="3" name="Title 2"/>
          <p:cNvSpPr>
            <a:spLocks noGrp="1"/>
          </p:cNvSpPr>
          <p:nvPr>
            <p:ph type="title"/>
          </p:nvPr>
        </p:nvSpPr>
        <p:spPr/>
        <p:txBody>
          <a:bodyPr/>
          <a:lstStyle/>
          <a:p>
            <a:r>
              <a:rPr lang="en-US" dirty="0"/>
              <a:t>Docker Tools for Visual Studio 2015 (Preview)</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6648" y="4382678"/>
            <a:ext cx="7816080" cy="2079278"/>
          </a:xfrm>
          <a:prstGeom prst="rect">
            <a:avLst/>
          </a:prstGeom>
        </p:spPr>
      </p:pic>
    </p:spTree>
    <p:extLst>
      <p:ext uri="{BB962C8B-B14F-4D97-AF65-F5344CB8AC3E}">
        <p14:creationId xmlns:p14="http://schemas.microsoft.com/office/powerpoint/2010/main" val="24409232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p:txBody>
          <a:bodyPr/>
          <a:lstStyle/>
          <a:p>
            <a:r>
              <a:rPr lang="en-US" dirty="0"/>
              <a:t>Visual Studio and Azure</a:t>
            </a:r>
          </a:p>
        </p:txBody>
      </p:sp>
    </p:spTree>
    <p:extLst>
      <p:ext uri="{BB962C8B-B14F-4D97-AF65-F5344CB8AC3E}">
        <p14:creationId xmlns:p14="http://schemas.microsoft.com/office/powerpoint/2010/main" val="335227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Java + Azure </a:t>
            </a:r>
          </a:p>
        </p:txBody>
      </p:sp>
    </p:spTree>
    <p:extLst>
      <p:ext uri="{BB962C8B-B14F-4D97-AF65-F5344CB8AC3E}">
        <p14:creationId xmlns:p14="http://schemas.microsoft.com/office/powerpoint/2010/main" val="369507360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 y="289958"/>
            <a:ext cx="11753699" cy="899537"/>
          </a:xfrm>
        </p:spPr>
        <p:txBody>
          <a:bodyPr/>
          <a:lstStyle/>
          <a:p>
            <a:r>
              <a:rPr lang="en-US" spc="-157" dirty="0"/>
              <a:t>Java Dev Center – </a:t>
            </a:r>
            <a:r>
              <a:rPr lang="en-US" dirty="0"/>
              <a:t>azure.com/java </a:t>
            </a:r>
          </a:p>
        </p:txBody>
      </p:sp>
      <p:pic>
        <p:nvPicPr>
          <p:cNvPr id="5" name="Picture 4"/>
          <p:cNvPicPr>
            <a:picLocks noChangeAspect="1"/>
          </p:cNvPicPr>
          <p:nvPr/>
        </p:nvPicPr>
        <p:blipFill rotWithShape="1">
          <a:blip r:embed="rId3"/>
          <a:srcRect l="564" t="15207" r="1302" b="-8646"/>
          <a:stretch/>
        </p:blipFill>
        <p:spPr>
          <a:xfrm>
            <a:off x="807151" y="1215548"/>
            <a:ext cx="10288279" cy="5204177"/>
          </a:xfrm>
          <a:prstGeom prst="rect">
            <a:avLst/>
          </a:prstGeom>
          <a:solidFill>
            <a:schemeClr val="bg1"/>
          </a:solidFill>
          <a:effectLst>
            <a:outerShdw blurRad="381000" sx="101000" sy="101000" algn="ctr" rotWithShape="0">
              <a:prstClr val="black">
                <a:alpha val="21000"/>
              </a:prstClr>
            </a:outerShdw>
          </a:effectLst>
        </p:spPr>
      </p:pic>
    </p:spTree>
    <p:extLst>
      <p:ext uri="{BB962C8B-B14F-4D97-AF65-F5344CB8AC3E}">
        <p14:creationId xmlns:p14="http://schemas.microsoft.com/office/powerpoint/2010/main" val="184067770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Java deployment in Azure</a:t>
            </a:r>
            <a:endParaRPr lang="en-US" dirty="0"/>
          </a:p>
        </p:txBody>
      </p:sp>
      <p:sp>
        <p:nvSpPr>
          <p:cNvPr id="4" name="TextBox 3"/>
          <p:cNvSpPr txBox="1"/>
          <p:nvPr/>
        </p:nvSpPr>
        <p:spPr>
          <a:xfrm>
            <a:off x="269240" y="5154210"/>
            <a:ext cx="1441749" cy="633625"/>
          </a:xfrm>
          <a:prstGeom prst="rect">
            <a:avLst/>
          </a:prstGeom>
          <a:noFill/>
        </p:spPr>
        <p:txBody>
          <a:bodyPr wrap="square">
            <a:spAutoFit/>
          </a:bodyPr>
          <a:lstStyle/>
          <a:p>
            <a:pPr algn="r" defTabSz="896181">
              <a:defRPr/>
            </a:pPr>
            <a:r>
              <a:rPr lang="en-US" sz="1765" kern="0" dirty="0">
                <a:solidFill>
                  <a:schemeClr val="accent2"/>
                </a:solidFill>
                <a:latin typeface="Segoe UI"/>
              </a:rPr>
              <a:t>Ultimate </a:t>
            </a:r>
          </a:p>
          <a:p>
            <a:pPr algn="r" defTabSz="896181">
              <a:defRPr/>
            </a:pPr>
            <a:r>
              <a:rPr lang="en-US" sz="1765" kern="0" dirty="0">
                <a:solidFill>
                  <a:schemeClr val="accent2"/>
                </a:solidFill>
                <a:latin typeface="Segoe UI"/>
              </a:rPr>
              <a:t>Control</a:t>
            </a:r>
          </a:p>
        </p:txBody>
      </p:sp>
      <p:sp>
        <p:nvSpPr>
          <p:cNvPr id="5" name="TextBox 4"/>
          <p:cNvSpPr txBox="1"/>
          <p:nvPr/>
        </p:nvSpPr>
        <p:spPr>
          <a:xfrm>
            <a:off x="10523026" y="5154210"/>
            <a:ext cx="1904633" cy="633625"/>
          </a:xfrm>
          <a:prstGeom prst="rect">
            <a:avLst/>
          </a:prstGeom>
          <a:noFill/>
        </p:spPr>
        <p:txBody>
          <a:bodyPr>
            <a:spAutoFit/>
          </a:bodyPr>
          <a:lstStyle/>
          <a:p>
            <a:pPr defTabSz="896181">
              <a:defRPr/>
            </a:pPr>
            <a:r>
              <a:rPr lang="en-US" sz="1765" kern="0" dirty="0">
                <a:solidFill>
                  <a:schemeClr val="accent2"/>
                </a:solidFill>
                <a:latin typeface="Segoe UI"/>
              </a:rPr>
              <a:t>Cost &amp;</a:t>
            </a:r>
          </a:p>
          <a:p>
            <a:pPr defTabSz="896181">
              <a:defRPr/>
            </a:pPr>
            <a:r>
              <a:rPr lang="en-US" sz="1765" kern="0" dirty="0">
                <a:solidFill>
                  <a:schemeClr val="accent2"/>
                </a:solidFill>
                <a:latin typeface="Segoe UI"/>
              </a:rPr>
              <a:t>Agility</a:t>
            </a:r>
          </a:p>
        </p:txBody>
      </p:sp>
      <p:sp>
        <p:nvSpPr>
          <p:cNvPr id="6" name="Rectangle 5"/>
          <p:cNvSpPr/>
          <p:nvPr/>
        </p:nvSpPr>
        <p:spPr bwMode="auto">
          <a:xfrm>
            <a:off x="2017237" y="2389799"/>
            <a:ext cx="1830580" cy="1903803"/>
          </a:xfrm>
          <a:prstGeom prst="rect">
            <a:avLst/>
          </a:prstGeom>
          <a:solidFill>
            <a:schemeClr val="accent2">
              <a:lumMod val="40000"/>
              <a:lumOff val="6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solidFill>
                  <a:schemeClr val="accent2">
                    <a:lumMod val="50000"/>
                  </a:schemeClr>
                </a:solidFill>
              </a:rPr>
              <a:t>Virtual Machines</a:t>
            </a:r>
          </a:p>
        </p:txBody>
      </p:sp>
      <p:sp>
        <p:nvSpPr>
          <p:cNvPr id="7" name="Rectangle 6"/>
          <p:cNvSpPr/>
          <p:nvPr/>
        </p:nvSpPr>
        <p:spPr bwMode="auto">
          <a:xfrm>
            <a:off x="4148254" y="2389799"/>
            <a:ext cx="1830580" cy="1903803"/>
          </a:xfrm>
          <a:prstGeom prst="rect">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VM Extensions</a:t>
            </a:r>
          </a:p>
          <a:p>
            <a:pPr defTabSz="895922">
              <a:defRPr/>
            </a:pPr>
            <a:r>
              <a:rPr lang="en-US" sz="1765" kern="0" dirty="0">
                <a:gradFill>
                  <a:gsLst>
                    <a:gs pos="0">
                      <a:srgbClr val="FFFFFF"/>
                    </a:gs>
                    <a:gs pos="100000">
                      <a:srgbClr val="FFFFFF"/>
                    </a:gs>
                  </a:gsLst>
                  <a:lin ang="5400000" scaled="0"/>
                </a:gradFill>
              </a:rPr>
              <a:t>+ Containers</a:t>
            </a:r>
          </a:p>
        </p:txBody>
      </p:sp>
      <p:sp>
        <p:nvSpPr>
          <p:cNvPr id="8" name="Rectangle 7"/>
          <p:cNvSpPr/>
          <p:nvPr/>
        </p:nvSpPr>
        <p:spPr bwMode="auto">
          <a:xfrm>
            <a:off x="6279660" y="2389799"/>
            <a:ext cx="1830580" cy="1903803"/>
          </a:xfrm>
          <a:prstGeom prst="rect">
            <a:avLst/>
          </a:prstGeom>
          <a:solidFill>
            <a:schemeClr val="accent2">
              <a:lumMod val="7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VM ScaleSets</a:t>
            </a:r>
          </a:p>
        </p:txBody>
      </p:sp>
      <p:sp>
        <p:nvSpPr>
          <p:cNvPr id="9" name="Rectangle 8"/>
          <p:cNvSpPr/>
          <p:nvPr/>
        </p:nvSpPr>
        <p:spPr bwMode="auto">
          <a:xfrm>
            <a:off x="8420986" y="2389799"/>
            <a:ext cx="1830580" cy="1903803"/>
          </a:xfrm>
          <a:prstGeom prst="rect">
            <a:avLst/>
          </a:prstGeom>
          <a:solidFill>
            <a:schemeClr val="accent2">
              <a:lumMod val="5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Cloud Foundry,</a:t>
            </a:r>
          </a:p>
          <a:p>
            <a:pPr defTabSz="895922">
              <a:defRPr/>
            </a:pPr>
            <a:r>
              <a:rPr lang="en-US" sz="1765" kern="0" dirty="0">
                <a:gradFill>
                  <a:gsLst>
                    <a:gs pos="0">
                      <a:srgbClr val="FFFFFF"/>
                    </a:gs>
                    <a:gs pos="100000">
                      <a:srgbClr val="FFFFFF"/>
                    </a:gs>
                  </a:gsLst>
                  <a:lin ang="5400000" scaled="0"/>
                </a:gradFill>
              </a:rPr>
              <a:t>Container Services </a:t>
            </a:r>
          </a:p>
          <a:p>
            <a:pPr defTabSz="895922">
              <a:defRPr/>
            </a:pPr>
            <a:r>
              <a:rPr lang="en-US" sz="1765" kern="0" dirty="0">
                <a:gradFill>
                  <a:gsLst>
                    <a:gs pos="0">
                      <a:srgbClr val="FFFFFF"/>
                    </a:gs>
                    <a:gs pos="100000">
                      <a:srgbClr val="FFFFFF"/>
                    </a:gs>
                  </a:gsLst>
                  <a:lin ang="5400000" scaled="0"/>
                </a:gradFill>
              </a:rPr>
              <a:t>Service Fabric</a:t>
            </a:r>
          </a:p>
        </p:txBody>
      </p:sp>
      <p:sp>
        <p:nvSpPr>
          <p:cNvPr id="10" name="TextBox 9"/>
          <p:cNvSpPr txBox="1"/>
          <p:nvPr/>
        </p:nvSpPr>
        <p:spPr>
          <a:xfrm>
            <a:off x="466132" y="1579338"/>
            <a:ext cx="1244857" cy="362072"/>
          </a:xfrm>
          <a:prstGeom prst="rect">
            <a:avLst/>
          </a:prstGeom>
          <a:noFill/>
        </p:spPr>
        <p:txBody>
          <a:bodyPr>
            <a:spAutoFit/>
          </a:bodyPr>
          <a:lstStyle/>
          <a:p>
            <a:pPr algn="r" defTabSz="896181">
              <a:defRPr/>
            </a:pPr>
            <a:r>
              <a:rPr lang="en-US" sz="1765" kern="0" dirty="0">
                <a:solidFill>
                  <a:schemeClr val="accent2"/>
                </a:solidFill>
                <a:latin typeface="Segoe UI"/>
              </a:rPr>
              <a:t>IaaS</a:t>
            </a:r>
          </a:p>
        </p:txBody>
      </p:sp>
      <p:sp>
        <p:nvSpPr>
          <p:cNvPr id="11" name="TextBox 10"/>
          <p:cNvSpPr txBox="1"/>
          <p:nvPr/>
        </p:nvSpPr>
        <p:spPr>
          <a:xfrm>
            <a:off x="10523026" y="1579338"/>
            <a:ext cx="1244857" cy="362072"/>
          </a:xfrm>
          <a:prstGeom prst="rect">
            <a:avLst/>
          </a:prstGeom>
          <a:noFill/>
        </p:spPr>
        <p:txBody>
          <a:bodyPr>
            <a:spAutoFit/>
          </a:bodyPr>
          <a:lstStyle/>
          <a:p>
            <a:pPr defTabSz="896181">
              <a:defRPr/>
            </a:pPr>
            <a:r>
              <a:rPr lang="en-US" sz="1765" kern="0" dirty="0">
                <a:solidFill>
                  <a:schemeClr val="accent2"/>
                </a:solidFill>
                <a:latin typeface="Segoe UI"/>
              </a:rPr>
              <a:t>PaaS</a:t>
            </a:r>
          </a:p>
        </p:txBody>
      </p:sp>
      <p:sp>
        <p:nvSpPr>
          <p:cNvPr id="12" name="Left-Right Arrow 11"/>
          <p:cNvSpPr/>
          <p:nvPr/>
        </p:nvSpPr>
        <p:spPr>
          <a:xfrm rot="10800000">
            <a:off x="1748335" y="1521765"/>
            <a:ext cx="8712448" cy="499499"/>
          </a:xfrm>
          <a:prstGeom prst="leftRightArrow">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defTabSz="895922">
              <a:defRPr/>
            </a:pPr>
            <a:endParaRPr lang="en-US" sz="1921" kern="0">
              <a:gradFill>
                <a:gsLst>
                  <a:gs pos="0">
                    <a:srgbClr val="FFFFFF"/>
                  </a:gs>
                  <a:gs pos="100000">
                    <a:srgbClr val="FFFFFF"/>
                  </a:gs>
                </a:gsLst>
                <a:lin ang="5400000" scaled="0"/>
              </a:gradFill>
            </a:endParaRPr>
          </a:p>
        </p:txBody>
      </p:sp>
      <p:sp>
        <p:nvSpPr>
          <p:cNvPr id="13" name="Left-Right Arrow 12"/>
          <p:cNvSpPr/>
          <p:nvPr/>
        </p:nvSpPr>
        <p:spPr>
          <a:xfrm rot="10800000">
            <a:off x="1742111" y="5244461"/>
            <a:ext cx="8791809" cy="499499"/>
          </a:xfrm>
          <a:prstGeom prst="leftRightArrow">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defTabSz="895922">
              <a:defRPr/>
            </a:pPr>
            <a:endParaRPr lang="en-US" sz="1921" kern="0">
              <a:gradFill>
                <a:gsLst>
                  <a:gs pos="0">
                    <a:srgbClr val="FFFFFF"/>
                  </a:gs>
                  <a:gs pos="100000">
                    <a:srgbClr val="FFFFFF"/>
                  </a:gs>
                </a:gsLst>
                <a:lin ang="5400000" scaled="0"/>
              </a:gradFill>
            </a:endParaRPr>
          </a:p>
        </p:txBody>
      </p:sp>
      <p:sp>
        <p:nvSpPr>
          <p:cNvPr id="14" name="TextBox 13"/>
          <p:cNvSpPr txBox="1"/>
          <p:nvPr/>
        </p:nvSpPr>
        <p:spPr>
          <a:xfrm>
            <a:off x="2028845" y="4268245"/>
            <a:ext cx="1807366" cy="832723"/>
          </a:xfrm>
          <a:prstGeom prst="rect">
            <a:avLst/>
          </a:prstGeom>
          <a:noFill/>
        </p:spPr>
        <p:txBody>
          <a:bodyPr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Bring your Java</a:t>
            </a:r>
          </a:p>
        </p:txBody>
      </p:sp>
      <p:sp>
        <p:nvSpPr>
          <p:cNvPr id="15" name="TextBox 14"/>
          <p:cNvSpPr txBox="1"/>
          <p:nvPr/>
        </p:nvSpPr>
        <p:spPr>
          <a:xfrm>
            <a:off x="4151928" y="4268245"/>
            <a:ext cx="1823232" cy="843535"/>
          </a:xfrm>
          <a:prstGeom prst="rect">
            <a:avLst/>
          </a:prstGeom>
          <a:noFill/>
        </p:spPr>
        <p:txBody>
          <a:bodyPr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Automate everything</a:t>
            </a:r>
          </a:p>
        </p:txBody>
      </p:sp>
      <p:sp>
        <p:nvSpPr>
          <p:cNvPr id="16" name="TextBox 15"/>
          <p:cNvSpPr txBox="1"/>
          <p:nvPr/>
        </p:nvSpPr>
        <p:spPr>
          <a:xfrm>
            <a:off x="6392859" y="4268245"/>
            <a:ext cx="1604184" cy="843535"/>
          </a:xfrm>
          <a:prstGeom prst="rect">
            <a:avLst/>
          </a:prstGeom>
          <a:noFill/>
        </p:spPr>
        <p:txBody>
          <a:bodyPr wrap="square"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Elastic Declarative</a:t>
            </a:r>
          </a:p>
        </p:txBody>
      </p:sp>
      <p:sp>
        <p:nvSpPr>
          <p:cNvPr id="17" name="TextBox 16"/>
          <p:cNvSpPr txBox="1"/>
          <p:nvPr/>
        </p:nvSpPr>
        <p:spPr>
          <a:xfrm>
            <a:off x="8514221" y="4268245"/>
            <a:ext cx="1644109" cy="843535"/>
          </a:xfrm>
          <a:prstGeom prst="rect">
            <a:avLst/>
          </a:prstGeom>
          <a:noFill/>
        </p:spPr>
        <p:txBody>
          <a:bodyPr wrap="square"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Stateless &amp; </a:t>
            </a:r>
            <a:r>
              <a:rPr lang="en-US" sz="1961" kern="0" dirty="0" err="1">
                <a:solidFill>
                  <a:schemeClr val="accent2"/>
                </a:solidFill>
                <a:latin typeface="Segoe UI"/>
              </a:rPr>
              <a:t>Stateful</a:t>
            </a:r>
            <a:endParaRPr lang="en-US" sz="1961" kern="0" dirty="0">
              <a:solidFill>
                <a:schemeClr val="accent2"/>
              </a:solidFill>
              <a:latin typeface="Segoe UI"/>
            </a:endParaRPr>
          </a:p>
        </p:txBody>
      </p:sp>
    </p:spTree>
    <p:extLst>
      <p:ext uri="{BB962C8B-B14F-4D97-AF65-F5344CB8AC3E}">
        <p14:creationId xmlns:p14="http://schemas.microsoft.com/office/powerpoint/2010/main" val="143303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 Toolkit for Eclipse/for IntelliJ</a:t>
            </a:r>
          </a:p>
        </p:txBody>
      </p:sp>
      <p:sp>
        <p:nvSpPr>
          <p:cNvPr id="2" name="Text Placeholder 1"/>
          <p:cNvSpPr>
            <a:spLocks noGrp="1"/>
          </p:cNvSpPr>
          <p:nvPr>
            <p:ph type="body" sz="quarter" idx="4294967295"/>
          </p:nvPr>
        </p:nvSpPr>
        <p:spPr>
          <a:xfrm>
            <a:off x="231821" y="947670"/>
            <a:ext cx="11653523" cy="510524"/>
          </a:xfrm>
        </p:spPr>
        <p:txBody>
          <a:bodyPr/>
          <a:lstStyle/>
          <a:p>
            <a:pPr marL="0" indent="0">
              <a:spcBef>
                <a:spcPct val="0"/>
              </a:spcBef>
              <a:buNone/>
            </a:pPr>
            <a:r>
              <a:rPr lang="en-US" sz="2353" b="1" spc="-100" dirty="0">
                <a:ln w="3175">
                  <a:noFill/>
                </a:ln>
                <a:gradFill>
                  <a:gsLst>
                    <a:gs pos="0">
                      <a:schemeClr val="accent6"/>
                    </a:gs>
                    <a:gs pos="100000">
                      <a:schemeClr val="accent6"/>
                    </a:gs>
                  </a:gsLst>
                  <a:lin ang="21594000" scaled="0"/>
                </a:gradFill>
                <a:latin typeface="+mn-lt"/>
                <a:cs typeface="Segoe UI" pitchFamily="34" charset="0"/>
              </a:rPr>
              <a:t>Deploy to Azure Web Apps or Azure PaaS</a:t>
            </a:r>
          </a:p>
        </p:txBody>
      </p:sp>
      <p:sp>
        <p:nvSpPr>
          <p:cNvPr id="8" name="Rectangle 7"/>
          <p:cNvSpPr/>
          <p:nvPr/>
        </p:nvSpPr>
        <p:spPr bwMode="auto">
          <a:xfrm>
            <a:off x="1" y="1636463"/>
            <a:ext cx="12192000" cy="522105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grpSp>
        <p:nvGrpSpPr>
          <p:cNvPr id="7" name="Group 6"/>
          <p:cNvGrpSpPr/>
          <p:nvPr/>
        </p:nvGrpSpPr>
        <p:grpSpPr>
          <a:xfrm>
            <a:off x="1534816" y="2063844"/>
            <a:ext cx="9122369" cy="4104605"/>
            <a:chOff x="526888" y="2278062"/>
            <a:chExt cx="10055612" cy="4524518"/>
          </a:xfrm>
        </p:grpSpPr>
        <p:pic>
          <p:nvPicPr>
            <p:cNvPr id="4" name="Picture 3"/>
            <p:cNvPicPr>
              <a:picLocks noChangeAspect="1"/>
            </p:cNvPicPr>
            <p:nvPr/>
          </p:nvPicPr>
          <p:blipFill>
            <a:blip r:embed="rId3"/>
            <a:stretch>
              <a:fillRect/>
            </a:stretch>
          </p:blipFill>
          <p:spPr>
            <a:xfrm>
              <a:off x="526888" y="2278062"/>
              <a:ext cx="7333171" cy="4524518"/>
            </a:xfrm>
            <a:prstGeom prst="rect">
              <a:avLst/>
            </a:prstGeom>
          </p:spPr>
        </p:pic>
        <p:pic>
          <p:nvPicPr>
            <p:cNvPr id="6" name="Picture 5"/>
            <p:cNvPicPr>
              <a:picLocks noChangeAspect="1"/>
            </p:cNvPicPr>
            <p:nvPr/>
          </p:nvPicPr>
          <p:blipFill>
            <a:blip r:embed="rId4"/>
            <a:stretch>
              <a:fillRect/>
            </a:stretch>
          </p:blipFill>
          <p:spPr>
            <a:xfrm>
              <a:off x="5380037" y="2887662"/>
              <a:ext cx="5202463" cy="2743200"/>
            </a:xfrm>
            <a:prstGeom prst="rect">
              <a:avLst/>
            </a:prstGeom>
          </p:spPr>
        </p:pic>
      </p:grpSp>
    </p:spTree>
    <p:extLst>
      <p:ext uri="{BB962C8B-B14F-4D97-AF65-F5344CB8AC3E}">
        <p14:creationId xmlns:p14="http://schemas.microsoft.com/office/powerpoint/2010/main" val="4215158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bwMode="auto">
          <a:xfrm>
            <a:off x="1" y="1187962"/>
            <a:ext cx="12192000" cy="56695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pic>
        <p:nvPicPr>
          <p:cNvPr id="4" name="Picture 3"/>
          <p:cNvPicPr>
            <a:picLocks noChangeAspect="1"/>
          </p:cNvPicPr>
          <p:nvPr/>
        </p:nvPicPr>
        <p:blipFill>
          <a:blip r:embed="rId2"/>
          <a:stretch>
            <a:fillRect/>
          </a:stretch>
        </p:blipFill>
        <p:spPr>
          <a:xfrm>
            <a:off x="6531695" y="1249261"/>
            <a:ext cx="5313185" cy="2801328"/>
          </a:xfrm>
          <a:prstGeom prst="rect">
            <a:avLst/>
          </a:prstGeom>
        </p:spPr>
      </p:pic>
      <p:pic>
        <p:nvPicPr>
          <p:cNvPr id="5" name="Picture 4"/>
          <p:cNvPicPr>
            <a:picLocks noChangeAspect="1"/>
          </p:cNvPicPr>
          <p:nvPr/>
        </p:nvPicPr>
        <p:blipFill>
          <a:blip r:embed="rId3"/>
          <a:stretch>
            <a:fillRect/>
          </a:stretch>
        </p:blipFill>
        <p:spPr>
          <a:xfrm>
            <a:off x="978908" y="4235774"/>
            <a:ext cx="5117092" cy="578941"/>
          </a:xfrm>
          <a:prstGeom prst="rect">
            <a:avLst/>
          </a:prstGeom>
        </p:spPr>
      </p:pic>
      <p:pic>
        <p:nvPicPr>
          <p:cNvPr id="6" name="Picture 5"/>
          <p:cNvPicPr>
            <a:picLocks noChangeAspect="1"/>
          </p:cNvPicPr>
          <p:nvPr/>
        </p:nvPicPr>
        <p:blipFill>
          <a:blip r:embed="rId4"/>
          <a:stretch>
            <a:fillRect/>
          </a:stretch>
        </p:blipFill>
        <p:spPr>
          <a:xfrm>
            <a:off x="1004851" y="1367246"/>
            <a:ext cx="5135767" cy="532252"/>
          </a:xfrm>
          <a:prstGeom prst="rect">
            <a:avLst/>
          </a:prstGeom>
        </p:spPr>
      </p:pic>
      <p:pic>
        <p:nvPicPr>
          <p:cNvPr id="7" name="Picture 6"/>
          <p:cNvPicPr>
            <a:picLocks noChangeAspect="1"/>
          </p:cNvPicPr>
          <p:nvPr/>
        </p:nvPicPr>
        <p:blipFill>
          <a:blip r:embed="rId5"/>
          <a:stretch>
            <a:fillRect/>
          </a:stretch>
        </p:blipFill>
        <p:spPr>
          <a:xfrm>
            <a:off x="6544207" y="4098331"/>
            <a:ext cx="4320801" cy="2689274"/>
          </a:xfrm>
          <a:prstGeom prst="rect">
            <a:avLst/>
          </a:prstGeom>
        </p:spPr>
      </p:pic>
      <p:sp>
        <p:nvSpPr>
          <p:cNvPr id="9" name="Title 2"/>
          <p:cNvSpPr txBox="1">
            <a:spLocks/>
          </p:cNvSpPr>
          <p:nvPr/>
        </p:nvSpPr>
        <p:spPr>
          <a:xfrm>
            <a:off x="268080" y="198782"/>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Azure Toolkit for Eclipse/for IntelliJ</a:t>
            </a:r>
          </a:p>
        </p:txBody>
      </p:sp>
    </p:spTree>
    <p:extLst>
      <p:ext uri="{BB962C8B-B14F-4D97-AF65-F5344CB8AC3E}">
        <p14:creationId xmlns:p14="http://schemas.microsoft.com/office/powerpoint/2010/main" val="243273286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1" y="1187962"/>
            <a:ext cx="12192000" cy="56695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pic>
        <p:nvPicPr>
          <p:cNvPr id="2" name="Picture 1"/>
          <p:cNvPicPr>
            <a:picLocks noChangeAspect="1"/>
          </p:cNvPicPr>
          <p:nvPr/>
        </p:nvPicPr>
        <p:blipFill>
          <a:blip r:embed="rId2"/>
          <a:stretch>
            <a:fillRect/>
          </a:stretch>
        </p:blipFill>
        <p:spPr>
          <a:xfrm>
            <a:off x="358945" y="1183336"/>
            <a:ext cx="3501659" cy="3034772"/>
          </a:xfrm>
          <a:prstGeom prst="rect">
            <a:avLst/>
          </a:prstGeom>
        </p:spPr>
      </p:pic>
      <p:pic>
        <p:nvPicPr>
          <p:cNvPr id="3" name="Picture 2"/>
          <p:cNvPicPr>
            <a:picLocks noChangeAspect="1"/>
          </p:cNvPicPr>
          <p:nvPr/>
        </p:nvPicPr>
        <p:blipFill>
          <a:blip r:embed="rId3"/>
          <a:stretch>
            <a:fillRect/>
          </a:stretch>
        </p:blipFill>
        <p:spPr>
          <a:xfrm>
            <a:off x="3675679" y="1367246"/>
            <a:ext cx="4650204" cy="5061065"/>
          </a:xfrm>
          <a:prstGeom prst="rect">
            <a:avLst/>
          </a:prstGeom>
        </p:spPr>
      </p:pic>
      <p:pic>
        <p:nvPicPr>
          <p:cNvPr id="4" name="Picture 3"/>
          <p:cNvPicPr>
            <a:picLocks noChangeAspect="1"/>
          </p:cNvPicPr>
          <p:nvPr/>
        </p:nvPicPr>
        <p:blipFill>
          <a:blip r:embed="rId4"/>
          <a:stretch>
            <a:fillRect/>
          </a:stretch>
        </p:blipFill>
        <p:spPr>
          <a:xfrm>
            <a:off x="7271391" y="1687575"/>
            <a:ext cx="4650204" cy="5061065"/>
          </a:xfrm>
          <a:prstGeom prst="rect">
            <a:avLst/>
          </a:prstGeom>
        </p:spPr>
      </p:pic>
      <p:sp>
        <p:nvSpPr>
          <p:cNvPr id="6" name="Title 2"/>
          <p:cNvSpPr txBox="1">
            <a:spLocks/>
          </p:cNvSpPr>
          <p:nvPr/>
        </p:nvSpPr>
        <p:spPr>
          <a:xfrm>
            <a:off x="268080" y="198782"/>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Azure Toolkit for Eclipse/for IntelliJ</a:t>
            </a:r>
          </a:p>
        </p:txBody>
      </p:sp>
    </p:spTree>
    <p:extLst>
      <p:ext uri="{BB962C8B-B14F-4D97-AF65-F5344CB8AC3E}">
        <p14:creationId xmlns:p14="http://schemas.microsoft.com/office/powerpoint/2010/main" val="154031715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idx="4294967295"/>
          </p:nvPr>
        </p:nvSpPr>
        <p:spPr>
          <a:xfrm>
            <a:off x="536575" y="290513"/>
            <a:ext cx="11655425" cy="898525"/>
          </a:xfrm>
        </p:spPr>
        <p:txBody>
          <a:bodyPr/>
          <a:lstStyle/>
          <a:p>
            <a:r>
              <a:rPr lang="en-US" dirty="0">
                <a:solidFill>
                  <a:schemeClr val="tx1"/>
                </a:solidFill>
              </a:rPr>
              <a:t>SDKs for Java</a:t>
            </a:r>
          </a:p>
        </p:txBody>
      </p:sp>
      <p:grpSp>
        <p:nvGrpSpPr>
          <p:cNvPr id="100" name="Group 99"/>
          <p:cNvGrpSpPr/>
          <p:nvPr/>
        </p:nvGrpSpPr>
        <p:grpSpPr>
          <a:xfrm>
            <a:off x="1056451" y="1307506"/>
            <a:ext cx="3433805" cy="5462086"/>
            <a:chOff x="1077634" y="1333228"/>
            <a:chExt cx="3502661" cy="5571610"/>
          </a:xfrm>
        </p:grpSpPr>
        <p:grpSp>
          <p:nvGrpSpPr>
            <p:cNvPr id="7" name="Group 6"/>
            <p:cNvGrpSpPr/>
            <p:nvPr/>
          </p:nvGrpSpPr>
          <p:grpSpPr>
            <a:xfrm>
              <a:off x="2993339" y="1333228"/>
              <a:ext cx="1586956" cy="687437"/>
              <a:chOff x="364686" y="1553047"/>
              <a:chExt cx="1801306" cy="780291"/>
            </a:xfrm>
          </p:grpSpPr>
          <p:pic>
            <p:nvPicPr>
              <p:cNvPr id="5" name="Picture 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385702" y="1553047"/>
                <a:ext cx="780290" cy="780291"/>
              </a:xfrm>
              <a:prstGeom prst="rect">
                <a:avLst/>
              </a:prstGeom>
            </p:spPr>
          </p:pic>
          <p:sp>
            <p:nvSpPr>
              <p:cNvPr id="9" name="TextBox 8"/>
              <p:cNvSpPr txBox="1"/>
              <p:nvPr/>
            </p:nvSpPr>
            <p:spPr>
              <a:xfrm>
                <a:off x="364686" y="1712358"/>
                <a:ext cx="9665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Storage</a:t>
                </a:r>
              </a:p>
            </p:txBody>
          </p:sp>
        </p:grpSp>
        <p:grpSp>
          <p:nvGrpSpPr>
            <p:cNvPr id="21" name="Group 20"/>
            <p:cNvGrpSpPr/>
            <p:nvPr/>
          </p:nvGrpSpPr>
          <p:grpSpPr>
            <a:xfrm>
              <a:off x="2668526" y="6278271"/>
              <a:ext cx="1793469" cy="626567"/>
              <a:chOff x="117935" y="3726845"/>
              <a:chExt cx="2035714" cy="711198"/>
            </a:xfrm>
          </p:grpSpPr>
          <p:pic>
            <p:nvPicPr>
              <p:cNvPr id="8" name="Picture 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442451" y="3726845"/>
                <a:ext cx="711198" cy="711198"/>
              </a:xfrm>
              <a:prstGeom prst="rect">
                <a:avLst/>
              </a:prstGeom>
            </p:spPr>
          </p:pic>
          <p:sp>
            <p:nvSpPr>
              <p:cNvPr id="11" name="TextBox 10"/>
              <p:cNvSpPr txBox="1"/>
              <p:nvPr/>
            </p:nvSpPr>
            <p:spPr>
              <a:xfrm>
                <a:off x="117935" y="3815715"/>
                <a:ext cx="1303141"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Service Bus</a:t>
                </a:r>
              </a:p>
            </p:txBody>
          </p:sp>
        </p:grpSp>
        <p:grpSp>
          <p:nvGrpSpPr>
            <p:cNvPr id="19" name="Group 18"/>
            <p:cNvGrpSpPr/>
            <p:nvPr/>
          </p:nvGrpSpPr>
          <p:grpSpPr>
            <a:xfrm>
              <a:off x="1816846" y="5487705"/>
              <a:ext cx="2056382" cy="687437"/>
              <a:chOff x="-180487" y="2577630"/>
              <a:chExt cx="2334137" cy="780291"/>
            </a:xfrm>
          </p:grpSpPr>
          <p:pic>
            <p:nvPicPr>
              <p:cNvPr id="6" name="Picture 5"/>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373360" y="2577630"/>
                <a:ext cx="780290" cy="780291"/>
              </a:xfrm>
              <a:prstGeom prst="rect">
                <a:avLst/>
              </a:prstGeom>
            </p:spPr>
          </p:pic>
          <p:sp>
            <p:nvSpPr>
              <p:cNvPr id="12" name="TextBox 11"/>
              <p:cNvSpPr txBox="1"/>
              <p:nvPr/>
            </p:nvSpPr>
            <p:spPr>
              <a:xfrm>
                <a:off x="-180487" y="2679231"/>
                <a:ext cx="1512385"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Management</a:t>
                </a:r>
              </a:p>
            </p:txBody>
          </p:sp>
        </p:grpSp>
        <p:grpSp>
          <p:nvGrpSpPr>
            <p:cNvPr id="15" name="Group 14"/>
            <p:cNvGrpSpPr/>
            <p:nvPr/>
          </p:nvGrpSpPr>
          <p:grpSpPr>
            <a:xfrm>
              <a:off x="2316561" y="2061447"/>
              <a:ext cx="1597552" cy="637626"/>
              <a:chOff x="1107313" y="1835407"/>
              <a:chExt cx="1813334" cy="723749"/>
            </a:xfrm>
          </p:grpSpPr>
          <p:grpSp>
            <p:nvGrpSpPr>
              <p:cNvPr id="30" name="Group 4"/>
              <p:cNvGrpSpPr>
                <a:grpSpLocks noChangeAspect="1"/>
              </p:cNvGrpSpPr>
              <p:nvPr/>
            </p:nvGrpSpPr>
            <p:grpSpPr bwMode="auto">
              <a:xfrm>
                <a:off x="2231082" y="1835407"/>
                <a:ext cx="689565" cy="723749"/>
                <a:chOff x="-197" y="792"/>
                <a:chExt cx="1412" cy="1482"/>
              </a:xfrm>
            </p:grpSpPr>
            <p:sp>
              <p:nvSpPr>
                <p:cNvPr id="38" name="Freeform 5"/>
                <p:cNvSpPr>
                  <a:spLocks/>
                </p:cNvSpPr>
                <p:nvPr/>
              </p:nvSpPr>
              <p:spPr bwMode="auto">
                <a:xfrm>
                  <a:off x="-197" y="1061"/>
                  <a:ext cx="1412" cy="1213"/>
                </a:xfrm>
                <a:custGeom>
                  <a:avLst/>
                  <a:gdLst>
                    <a:gd name="T0" fmla="*/ 164 w 595"/>
                    <a:gd name="T1" fmla="*/ 0 h 511"/>
                    <a:gd name="T2" fmla="*/ 181 w 595"/>
                    <a:gd name="T3" fmla="*/ 84 h 511"/>
                    <a:gd name="T4" fmla="*/ 145 w 595"/>
                    <a:gd name="T5" fmla="*/ 309 h 511"/>
                    <a:gd name="T6" fmla="*/ 339 w 595"/>
                    <a:gd name="T7" fmla="*/ 413 h 511"/>
                    <a:gd name="T8" fmla="*/ 515 w 595"/>
                    <a:gd name="T9" fmla="*/ 232 h 511"/>
                    <a:gd name="T10" fmla="*/ 464 w 595"/>
                    <a:gd name="T11" fmla="*/ 91 h 511"/>
                    <a:gd name="T12" fmla="*/ 484 w 595"/>
                    <a:gd name="T13" fmla="*/ 7 h 511"/>
                    <a:gd name="T14" fmla="*/ 588 w 595"/>
                    <a:gd name="T15" fmla="*/ 241 h 511"/>
                    <a:gd name="T16" fmla="*/ 344 w 595"/>
                    <a:gd name="T17" fmla="*/ 488 h 511"/>
                    <a:gd name="T18" fmla="*/ 66 w 595"/>
                    <a:gd name="T19" fmla="*/ 313 h 511"/>
                    <a:gd name="T20" fmla="*/ 164 w 595"/>
                    <a:gd name="T21"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511">
                      <a:moveTo>
                        <a:pt x="164" y="0"/>
                      </a:moveTo>
                      <a:cubicBezTo>
                        <a:pt x="164" y="0"/>
                        <a:pt x="163" y="50"/>
                        <a:pt x="181" y="84"/>
                      </a:cubicBezTo>
                      <a:cubicBezTo>
                        <a:pt x="181" y="84"/>
                        <a:pt x="82" y="173"/>
                        <a:pt x="145" y="309"/>
                      </a:cubicBezTo>
                      <a:cubicBezTo>
                        <a:pt x="145" y="309"/>
                        <a:pt x="208" y="431"/>
                        <a:pt x="339" y="413"/>
                      </a:cubicBezTo>
                      <a:cubicBezTo>
                        <a:pt x="339" y="413"/>
                        <a:pt x="500" y="395"/>
                        <a:pt x="515" y="232"/>
                      </a:cubicBezTo>
                      <a:cubicBezTo>
                        <a:pt x="515" y="232"/>
                        <a:pt x="522" y="146"/>
                        <a:pt x="464" y="91"/>
                      </a:cubicBezTo>
                      <a:cubicBezTo>
                        <a:pt x="464" y="91"/>
                        <a:pt x="487" y="42"/>
                        <a:pt x="484" y="7"/>
                      </a:cubicBezTo>
                      <a:cubicBezTo>
                        <a:pt x="484" y="7"/>
                        <a:pt x="595" y="81"/>
                        <a:pt x="588" y="241"/>
                      </a:cubicBezTo>
                      <a:cubicBezTo>
                        <a:pt x="588" y="241"/>
                        <a:pt x="581" y="456"/>
                        <a:pt x="344" y="488"/>
                      </a:cubicBezTo>
                      <a:cubicBezTo>
                        <a:pt x="344" y="488"/>
                        <a:pt x="145" y="511"/>
                        <a:pt x="66" y="313"/>
                      </a:cubicBezTo>
                      <a:cubicBezTo>
                        <a:pt x="66" y="313"/>
                        <a:pt x="0" y="126"/>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0" name="Freeform 6"/>
                <p:cNvSpPr>
                  <a:spLocks noEditPoints="1"/>
                </p:cNvSpPr>
                <p:nvPr/>
              </p:nvSpPr>
              <p:spPr bwMode="auto">
                <a:xfrm>
                  <a:off x="261" y="792"/>
                  <a:ext cx="600" cy="1131"/>
                </a:xfrm>
                <a:custGeom>
                  <a:avLst/>
                  <a:gdLst>
                    <a:gd name="T0" fmla="*/ 168 w 253"/>
                    <a:gd name="T1" fmla="*/ 476 h 476"/>
                    <a:gd name="T2" fmla="*/ 95 w 253"/>
                    <a:gd name="T3" fmla="*/ 476 h 476"/>
                    <a:gd name="T4" fmla="*/ 95 w 253"/>
                    <a:gd name="T5" fmla="*/ 429 h 476"/>
                    <a:gd name="T6" fmla="*/ 38 w 253"/>
                    <a:gd name="T7" fmla="*/ 429 h 476"/>
                    <a:gd name="T8" fmla="*/ 38 w 253"/>
                    <a:gd name="T9" fmla="*/ 369 h 476"/>
                    <a:gd name="T10" fmla="*/ 97 w 253"/>
                    <a:gd name="T11" fmla="*/ 369 h 476"/>
                    <a:gd name="T12" fmla="*/ 97 w 253"/>
                    <a:gd name="T13" fmla="*/ 246 h 476"/>
                    <a:gd name="T14" fmla="*/ 6 w 253"/>
                    <a:gd name="T15" fmla="*/ 123 h 476"/>
                    <a:gd name="T16" fmla="*/ 128 w 253"/>
                    <a:gd name="T17" fmla="*/ 0 h 476"/>
                    <a:gd name="T18" fmla="*/ 253 w 253"/>
                    <a:gd name="T19" fmla="*/ 121 h 476"/>
                    <a:gd name="T20" fmla="*/ 166 w 253"/>
                    <a:gd name="T21" fmla="*/ 246 h 476"/>
                    <a:gd name="T22" fmla="*/ 168 w 253"/>
                    <a:gd name="T23" fmla="*/ 476 h 476"/>
                    <a:gd name="T24" fmla="*/ 129 w 253"/>
                    <a:gd name="T25" fmla="*/ 70 h 476"/>
                    <a:gd name="T26" fmla="*/ 72 w 253"/>
                    <a:gd name="T27" fmla="*/ 128 h 476"/>
                    <a:gd name="T28" fmla="*/ 129 w 253"/>
                    <a:gd name="T29" fmla="*/ 185 h 476"/>
                    <a:gd name="T30" fmla="*/ 187 w 253"/>
                    <a:gd name="T31" fmla="*/ 128 h 476"/>
                    <a:gd name="T32" fmla="*/ 129 w 253"/>
                    <a:gd name="T33" fmla="*/ 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476">
                      <a:moveTo>
                        <a:pt x="168" y="476"/>
                      </a:moveTo>
                      <a:cubicBezTo>
                        <a:pt x="95" y="476"/>
                        <a:pt x="95" y="476"/>
                        <a:pt x="95" y="476"/>
                      </a:cubicBezTo>
                      <a:cubicBezTo>
                        <a:pt x="95" y="429"/>
                        <a:pt x="95" y="429"/>
                        <a:pt x="95" y="429"/>
                      </a:cubicBezTo>
                      <a:cubicBezTo>
                        <a:pt x="38" y="429"/>
                        <a:pt x="38" y="429"/>
                        <a:pt x="38" y="429"/>
                      </a:cubicBezTo>
                      <a:cubicBezTo>
                        <a:pt x="38" y="369"/>
                        <a:pt x="38" y="369"/>
                        <a:pt x="38" y="369"/>
                      </a:cubicBezTo>
                      <a:cubicBezTo>
                        <a:pt x="97" y="369"/>
                        <a:pt x="97" y="369"/>
                        <a:pt x="97" y="369"/>
                      </a:cubicBezTo>
                      <a:cubicBezTo>
                        <a:pt x="97" y="246"/>
                        <a:pt x="97" y="246"/>
                        <a:pt x="97" y="246"/>
                      </a:cubicBezTo>
                      <a:cubicBezTo>
                        <a:pt x="0" y="208"/>
                        <a:pt x="6" y="123"/>
                        <a:pt x="6" y="123"/>
                      </a:cubicBezTo>
                      <a:cubicBezTo>
                        <a:pt x="21" y="1"/>
                        <a:pt x="128" y="0"/>
                        <a:pt x="128" y="0"/>
                      </a:cubicBezTo>
                      <a:cubicBezTo>
                        <a:pt x="251" y="12"/>
                        <a:pt x="253" y="121"/>
                        <a:pt x="253" y="121"/>
                      </a:cubicBezTo>
                      <a:cubicBezTo>
                        <a:pt x="250" y="219"/>
                        <a:pt x="166" y="246"/>
                        <a:pt x="166" y="246"/>
                      </a:cubicBezTo>
                      <a:lnTo>
                        <a:pt x="168" y="476"/>
                      </a:lnTo>
                      <a:close/>
                      <a:moveTo>
                        <a:pt x="129" y="70"/>
                      </a:moveTo>
                      <a:cubicBezTo>
                        <a:pt x="98" y="70"/>
                        <a:pt x="72" y="96"/>
                        <a:pt x="72" y="128"/>
                      </a:cubicBezTo>
                      <a:cubicBezTo>
                        <a:pt x="72" y="159"/>
                        <a:pt x="98" y="185"/>
                        <a:pt x="129" y="185"/>
                      </a:cubicBezTo>
                      <a:cubicBezTo>
                        <a:pt x="161" y="185"/>
                        <a:pt x="187" y="159"/>
                        <a:pt x="187" y="128"/>
                      </a:cubicBezTo>
                      <a:cubicBezTo>
                        <a:pt x="187" y="96"/>
                        <a:pt x="161" y="70"/>
                        <a:pt x="129"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41" name="TextBox 40"/>
              <p:cNvSpPr txBox="1"/>
              <p:nvPr/>
            </p:nvSpPr>
            <p:spPr>
              <a:xfrm>
                <a:off x="1107313" y="2019582"/>
                <a:ext cx="11157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Key Vault</a:t>
                </a:r>
              </a:p>
            </p:txBody>
          </p:sp>
        </p:grpSp>
        <p:grpSp>
          <p:nvGrpSpPr>
            <p:cNvPr id="25" name="Group 24"/>
            <p:cNvGrpSpPr/>
            <p:nvPr/>
          </p:nvGrpSpPr>
          <p:grpSpPr>
            <a:xfrm>
              <a:off x="1077634" y="2925588"/>
              <a:ext cx="2476054" cy="546391"/>
              <a:chOff x="-203634" y="2661976"/>
              <a:chExt cx="2810495" cy="620193"/>
            </a:xfrm>
          </p:grpSpPr>
          <p:grpSp>
            <p:nvGrpSpPr>
              <p:cNvPr id="43" name="Group 9"/>
              <p:cNvGrpSpPr>
                <a:grpSpLocks noChangeAspect="1"/>
              </p:cNvGrpSpPr>
              <p:nvPr/>
            </p:nvGrpSpPr>
            <p:grpSpPr bwMode="auto">
              <a:xfrm>
                <a:off x="1848495" y="2661976"/>
                <a:ext cx="758366" cy="620193"/>
                <a:chOff x="3200" y="1624"/>
                <a:chExt cx="1427" cy="1167"/>
              </a:xfrm>
            </p:grpSpPr>
            <p:sp>
              <p:nvSpPr>
                <p:cNvPr id="45" name="Freeform 10"/>
                <p:cNvSpPr>
                  <a:spLocks/>
                </p:cNvSpPr>
                <p:nvPr/>
              </p:nvSpPr>
              <p:spPr bwMode="auto">
                <a:xfrm>
                  <a:off x="3200" y="1631"/>
                  <a:ext cx="326" cy="1156"/>
                </a:xfrm>
                <a:custGeom>
                  <a:avLst/>
                  <a:gdLst>
                    <a:gd name="T0" fmla="*/ 113 w 137"/>
                    <a:gd name="T1" fmla="*/ 0 h 486"/>
                    <a:gd name="T2" fmla="*/ 131 w 137"/>
                    <a:gd name="T3" fmla="*/ 12 h 486"/>
                    <a:gd name="T4" fmla="*/ 120 w 137"/>
                    <a:gd name="T5" fmla="*/ 33 h 486"/>
                    <a:gd name="T6" fmla="*/ 53 w 137"/>
                    <a:gd name="T7" fmla="*/ 73 h 486"/>
                    <a:gd name="T8" fmla="*/ 36 w 137"/>
                    <a:gd name="T9" fmla="*/ 101 h 486"/>
                    <a:gd name="T10" fmla="*/ 36 w 137"/>
                    <a:gd name="T11" fmla="*/ 381 h 486"/>
                    <a:gd name="T12" fmla="*/ 53 w 137"/>
                    <a:gd name="T13" fmla="*/ 410 h 486"/>
                    <a:gd name="T14" fmla="*/ 118 w 137"/>
                    <a:gd name="T15" fmla="*/ 448 h 486"/>
                    <a:gd name="T16" fmla="*/ 130 w 137"/>
                    <a:gd name="T17" fmla="*/ 474 h 486"/>
                    <a:gd name="T18" fmla="*/ 102 w 137"/>
                    <a:gd name="T19" fmla="*/ 478 h 486"/>
                    <a:gd name="T20" fmla="*/ 26 w 137"/>
                    <a:gd name="T21" fmla="*/ 434 h 486"/>
                    <a:gd name="T22" fmla="*/ 1 w 137"/>
                    <a:gd name="T23" fmla="*/ 387 h 486"/>
                    <a:gd name="T24" fmla="*/ 1 w 137"/>
                    <a:gd name="T25" fmla="*/ 97 h 486"/>
                    <a:gd name="T26" fmla="*/ 28 w 137"/>
                    <a:gd name="T27" fmla="*/ 48 h 486"/>
                    <a:gd name="T28" fmla="*/ 101 w 137"/>
                    <a:gd name="T29" fmla="*/ 5 h 486"/>
                    <a:gd name="T30" fmla="*/ 113 w 137"/>
                    <a:gd name="T31"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486">
                      <a:moveTo>
                        <a:pt x="113" y="0"/>
                      </a:moveTo>
                      <a:cubicBezTo>
                        <a:pt x="124" y="0"/>
                        <a:pt x="129" y="5"/>
                        <a:pt x="131" y="12"/>
                      </a:cubicBezTo>
                      <a:cubicBezTo>
                        <a:pt x="134" y="22"/>
                        <a:pt x="128" y="29"/>
                        <a:pt x="120" y="33"/>
                      </a:cubicBezTo>
                      <a:cubicBezTo>
                        <a:pt x="98" y="47"/>
                        <a:pt x="76" y="61"/>
                        <a:pt x="53" y="73"/>
                      </a:cubicBezTo>
                      <a:cubicBezTo>
                        <a:pt x="41" y="79"/>
                        <a:pt x="36" y="88"/>
                        <a:pt x="36" y="101"/>
                      </a:cubicBezTo>
                      <a:cubicBezTo>
                        <a:pt x="37" y="195"/>
                        <a:pt x="37" y="288"/>
                        <a:pt x="36" y="381"/>
                      </a:cubicBezTo>
                      <a:cubicBezTo>
                        <a:pt x="36" y="395"/>
                        <a:pt x="41" y="403"/>
                        <a:pt x="53" y="410"/>
                      </a:cubicBezTo>
                      <a:cubicBezTo>
                        <a:pt x="75" y="422"/>
                        <a:pt x="97" y="435"/>
                        <a:pt x="118" y="448"/>
                      </a:cubicBezTo>
                      <a:cubicBezTo>
                        <a:pt x="128" y="454"/>
                        <a:pt x="137" y="461"/>
                        <a:pt x="130" y="474"/>
                      </a:cubicBezTo>
                      <a:cubicBezTo>
                        <a:pt x="123" y="486"/>
                        <a:pt x="112" y="484"/>
                        <a:pt x="102" y="478"/>
                      </a:cubicBezTo>
                      <a:cubicBezTo>
                        <a:pt x="77" y="463"/>
                        <a:pt x="51" y="449"/>
                        <a:pt x="26" y="434"/>
                      </a:cubicBezTo>
                      <a:cubicBezTo>
                        <a:pt x="8" y="423"/>
                        <a:pt x="1" y="407"/>
                        <a:pt x="1" y="387"/>
                      </a:cubicBezTo>
                      <a:cubicBezTo>
                        <a:pt x="1" y="290"/>
                        <a:pt x="1" y="194"/>
                        <a:pt x="1" y="97"/>
                      </a:cubicBezTo>
                      <a:cubicBezTo>
                        <a:pt x="0" y="75"/>
                        <a:pt x="9" y="59"/>
                        <a:pt x="28" y="48"/>
                      </a:cubicBezTo>
                      <a:cubicBezTo>
                        <a:pt x="52" y="33"/>
                        <a:pt x="76" y="19"/>
                        <a:pt x="101" y="5"/>
                      </a:cubicBezTo>
                      <a:cubicBezTo>
                        <a:pt x="105" y="3"/>
                        <a:pt x="110" y="1"/>
                        <a:pt x="113" y="0"/>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6" name="Freeform 11"/>
                <p:cNvSpPr>
                  <a:spLocks/>
                </p:cNvSpPr>
                <p:nvPr/>
              </p:nvSpPr>
              <p:spPr bwMode="auto">
                <a:xfrm>
                  <a:off x="4299" y="1624"/>
                  <a:ext cx="328" cy="1167"/>
                </a:xfrm>
                <a:custGeom>
                  <a:avLst/>
                  <a:gdLst>
                    <a:gd name="T0" fmla="*/ 138 w 138"/>
                    <a:gd name="T1" fmla="*/ 245 h 491"/>
                    <a:gd name="T2" fmla="*/ 138 w 138"/>
                    <a:gd name="T3" fmla="*/ 385 h 491"/>
                    <a:gd name="T4" fmla="*/ 106 w 138"/>
                    <a:gd name="T5" fmla="*/ 441 h 491"/>
                    <a:gd name="T6" fmla="*/ 41 w 138"/>
                    <a:gd name="T7" fmla="*/ 479 h 491"/>
                    <a:gd name="T8" fmla="*/ 9 w 138"/>
                    <a:gd name="T9" fmla="*/ 478 h 491"/>
                    <a:gd name="T10" fmla="*/ 22 w 138"/>
                    <a:gd name="T11" fmla="*/ 450 h 491"/>
                    <a:gd name="T12" fmla="*/ 88 w 138"/>
                    <a:gd name="T13" fmla="*/ 412 h 491"/>
                    <a:gd name="T14" fmla="*/ 102 w 138"/>
                    <a:gd name="T15" fmla="*/ 387 h 491"/>
                    <a:gd name="T16" fmla="*/ 102 w 138"/>
                    <a:gd name="T17" fmla="*/ 102 h 491"/>
                    <a:gd name="T18" fmla="*/ 88 w 138"/>
                    <a:gd name="T19" fmla="*/ 77 h 491"/>
                    <a:gd name="T20" fmla="*/ 21 w 138"/>
                    <a:gd name="T21" fmla="*/ 38 h 491"/>
                    <a:gd name="T22" fmla="*/ 8 w 138"/>
                    <a:gd name="T23" fmla="*/ 13 h 491"/>
                    <a:gd name="T24" fmla="*/ 37 w 138"/>
                    <a:gd name="T25" fmla="*/ 8 h 491"/>
                    <a:gd name="T26" fmla="*/ 111 w 138"/>
                    <a:gd name="T27" fmla="*/ 52 h 491"/>
                    <a:gd name="T28" fmla="*/ 138 w 138"/>
                    <a:gd name="T29" fmla="*/ 100 h 491"/>
                    <a:gd name="T30" fmla="*/ 138 w 138"/>
                    <a:gd name="T31"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491">
                      <a:moveTo>
                        <a:pt x="138" y="245"/>
                      </a:moveTo>
                      <a:cubicBezTo>
                        <a:pt x="138" y="292"/>
                        <a:pt x="137" y="339"/>
                        <a:pt x="138" y="385"/>
                      </a:cubicBezTo>
                      <a:cubicBezTo>
                        <a:pt x="138" y="411"/>
                        <a:pt x="128" y="429"/>
                        <a:pt x="106" y="441"/>
                      </a:cubicBezTo>
                      <a:cubicBezTo>
                        <a:pt x="84" y="453"/>
                        <a:pt x="63" y="466"/>
                        <a:pt x="41" y="479"/>
                      </a:cubicBezTo>
                      <a:cubicBezTo>
                        <a:pt x="30" y="485"/>
                        <a:pt x="18" y="491"/>
                        <a:pt x="9" y="478"/>
                      </a:cubicBezTo>
                      <a:cubicBezTo>
                        <a:pt x="0" y="463"/>
                        <a:pt x="12" y="456"/>
                        <a:pt x="22" y="450"/>
                      </a:cubicBezTo>
                      <a:cubicBezTo>
                        <a:pt x="44" y="437"/>
                        <a:pt x="66" y="424"/>
                        <a:pt x="88" y="412"/>
                      </a:cubicBezTo>
                      <a:cubicBezTo>
                        <a:pt x="97" y="406"/>
                        <a:pt x="102" y="399"/>
                        <a:pt x="102" y="387"/>
                      </a:cubicBezTo>
                      <a:cubicBezTo>
                        <a:pt x="101" y="292"/>
                        <a:pt x="101" y="197"/>
                        <a:pt x="102" y="102"/>
                      </a:cubicBezTo>
                      <a:cubicBezTo>
                        <a:pt x="102" y="90"/>
                        <a:pt x="98" y="83"/>
                        <a:pt x="88" y="77"/>
                      </a:cubicBezTo>
                      <a:cubicBezTo>
                        <a:pt x="65" y="65"/>
                        <a:pt x="43" y="51"/>
                        <a:pt x="21" y="38"/>
                      </a:cubicBezTo>
                      <a:cubicBezTo>
                        <a:pt x="11" y="33"/>
                        <a:pt x="1" y="26"/>
                        <a:pt x="8" y="13"/>
                      </a:cubicBezTo>
                      <a:cubicBezTo>
                        <a:pt x="15" y="0"/>
                        <a:pt x="26" y="2"/>
                        <a:pt x="37" y="8"/>
                      </a:cubicBezTo>
                      <a:cubicBezTo>
                        <a:pt x="62" y="23"/>
                        <a:pt x="87" y="37"/>
                        <a:pt x="111" y="52"/>
                      </a:cubicBezTo>
                      <a:cubicBezTo>
                        <a:pt x="129" y="62"/>
                        <a:pt x="138" y="78"/>
                        <a:pt x="138" y="100"/>
                      </a:cubicBezTo>
                      <a:cubicBezTo>
                        <a:pt x="137" y="148"/>
                        <a:pt x="138" y="197"/>
                        <a:pt x="138" y="245"/>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7" name="Freeform 12"/>
                <p:cNvSpPr>
                  <a:spLocks/>
                </p:cNvSpPr>
                <p:nvPr/>
              </p:nvSpPr>
              <p:spPr bwMode="auto">
                <a:xfrm>
                  <a:off x="3490" y="1679"/>
                  <a:ext cx="847" cy="452"/>
                </a:xfrm>
                <a:custGeom>
                  <a:avLst/>
                  <a:gdLst>
                    <a:gd name="T0" fmla="*/ 0 w 847"/>
                    <a:gd name="T1" fmla="*/ 202 h 452"/>
                    <a:gd name="T2" fmla="*/ 422 w 847"/>
                    <a:gd name="T3" fmla="*/ 0 h 452"/>
                    <a:gd name="T4" fmla="*/ 847 w 847"/>
                    <a:gd name="T5" fmla="*/ 202 h 452"/>
                    <a:gd name="T6" fmla="*/ 422 w 847"/>
                    <a:gd name="T7" fmla="*/ 452 h 452"/>
                    <a:gd name="T8" fmla="*/ 0 w 847"/>
                    <a:gd name="T9" fmla="*/ 202 h 452"/>
                  </a:gdLst>
                  <a:ahLst/>
                  <a:cxnLst>
                    <a:cxn ang="0">
                      <a:pos x="T0" y="T1"/>
                    </a:cxn>
                    <a:cxn ang="0">
                      <a:pos x="T2" y="T3"/>
                    </a:cxn>
                    <a:cxn ang="0">
                      <a:pos x="T4" y="T5"/>
                    </a:cxn>
                    <a:cxn ang="0">
                      <a:pos x="T6" y="T7"/>
                    </a:cxn>
                    <a:cxn ang="0">
                      <a:pos x="T8" y="T9"/>
                    </a:cxn>
                  </a:cxnLst>
                  <a:rect l="0" t="0" r="r" b="b"/>
                  <a:pathLst>
                    <a:path w="847" h="452">
                      <a:moveTo>
                        <a:pt x="0" y="202"/>
                      </a:moveTo>
                      <a:lnTo>
                        <a:pt x="422" y="0"/>
                      </a:lnTo>
                      <a:lnTo>
                        <a:pt x="847" y="202"/>
                      </a:lnTo>
                      <a:lnTo>
                        <a:pt x="422" y="452"/>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8" name="Freeform 13"/>
                <p:cNvSpPr>
                  <a:spLocks/>
                </p:cNvSpPr>
                <p:nvPr/>
              </p:nvSpPr>
              <p:spPr bwMode="auto">
                <a:xfrm>
                  <a:off x="3435" y="1983"/>
                  <a:ext cx="432" cy="735"/>
                </a:xfrm>
                <a:custGeom>
                  <a:avLst/>
                  <a:gdLst>
                    <a:gd name="T0" fmla="*/ 0 w 432"/>
                    <a:gd name="T1" fmla="*/ 0 h 735"/>
                    <a:gd name="T2" fmla="*/ 432 w 432"/>
                    <a:gd name="T3" fmla="*/ 247 h 735"/>
                    <a:gd name="T4" fmla="*/ 432 w 432"/>
                    <a:gd name="T5" fmla="*/ 735 h 735"/>
                    <a:gd name="T6" fmla="*/ 0 w 432"/>
                    <a:gd name="T7" fmla="*/ 499 h 735"/>
                    <a:gd name="T8" fmla="*/ 0 w 432"/>
                    <a:gd name="T9" fmla="*/ 0 h 735"/>
                  </a:gdLst>
                  <a:ahLst/>
                  <a:cxnLst>
                    <a:cxn ang="0">
                      <a:pos x="T0" y="T1"/>
                    </a:cxn>
                    <a:cxn ang="0">
                      <a:pos x="T2" y="T3"/>
                    </a:cxn>
                    <a:cxn ang="0">
                      <a:pos x="T4" y="T5"/>
                    </a:cxn>
                    <a:cxn ang="0">
                      <a:pos x="T6" y="T7"/>
                    </a:cxn>
                    <a:cxn ang="0">
                      <a:pos x="T8" y="T9"/>
                    </a:cxn>
                  </a:cxnLst>
                  <a:rect l="0" t="0" r="r" b="b"/>
                  <a:pathLst>
                    <a:path w="432" h="735">
                      <a:moveTo>
                        <a:pt x="0" y="0"/>
                      </a:moveTo>
                      <a:lnTo>
                        <a:pt x="432" y="247"/>
                      </a:lnTo>
                      <a:lnTo>
                        <a:pt x="432" y="735"/>
                      </a:lnTo>
                      <a:lnTo>
                        <a:pt x="0" y="49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9" name="Freeform 14"/>
                <p:cNvSpPr>
                  <a:spLocks/>
                </p:cNvSpPr>
                <p:nvPr/>
              </p:nvSpPr>
              <p:spPr bwMode="auto">
                <a:xfrm>
                  <a:off x="3967" y="1983"/>
                  <a:ext cx="430" cy="746"/>
                </a:xfrm>
                <a:custGeom>
                  <a:avLst/>
                  <a:gdLst>
                    <a:gd name="T0" fmla="*/ 0 w 430"/>
                    <a:gd name="T1" fmla="*/ 247 h 746"/>
                    <a:gd name="T2" fmla="*/ 430 w 430"/>
                    <a:gd name="T3" fmla="*/ 0 h 746"/>
                    <a:gd name="T4" fmla="*/ 430 w 430"/>
                    <a:gd name="T5" fmla="*/ 502 h 746"/>
                    <a:gd name="T6" fmla="*/ 0 w 430"/>
                    <a:gd name="T7" fmla="*/ 746 h 746"/>
                    <a:gd name="T8" fmla="*/ 0 w 430"/>
                    <a:gd name="T9" fmla="*/ 247 h 746"/>
                  </a:gdLst>
                  <a:ahLst/>
                  <a:cxnLst>
                    <a:cxn ang="0">
                      <a:pos x="T0" y="T1"/>
                    </a:cxn>
                    <a:cxn ang="0">
                      <a:pos x="T2" y="T3"/>
                    </a:cxn>
                    <a:cxn ang="0">
                      <a:pos x="T4" y="T5"/>
                    </a:cxn>
                    <a:cxn ang="0">
                      <a:pos x="T6" y="T7"/>
                    </a:cxn>
                    <a:cxn ang="0">
                      <a:pos x="T8" y="T9"/>
                    </a:cxn>
                  </a:cxnLst>
                  <a:rect l="0" t="0" r="r" b="b"/>
                  <a:pathLst>
                    <a:path w="430" h="746">
                      <a:moveTo>
                        <a:pt x="0" y="247"/>
                      </a:moveTo>
                      <a:lnTo>
                        <a:pt x="430" y="0"/>
                      </a:lnTo>
                      <a:lnTo>
                        <a:pt x="430" y="502"/>
                      </a:lnTo>
                      <a:lnTo>
                        <a:pt x="0" y="746"/>
                      </a:lnTo>
                      <a:lnTo>
                        <a:pt x="0"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0" name="TextBox 49"/>
              <p:cNvSpPr txBox="1"/>
              <p:nvPr/>
            </p:nvSpPr>
            <p:spPr>
              <a:xfrm>
                <a:off x="-203634" y="2713004"/>
                <a:ext cx="204186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Resource Manager</a:t>
                </a:r>
              </a:p>
            </p:txBody>
          </p:sp>
        </p:grpSp>
        <p:grpSp>
          <p:nvGrpSpPr>
            <p:cNvPr id="37" name="Group 36"/>
            <p:cNvGrpSpPr/>
            <p:nvPr/>
          </p:nvGrpSpPr>
          <p:grpSpPr>
            <a:xfrm>
              <a:off x="2050454" y="4621869"/>
              <a:ext cx="1515173" cy="570747"/>
              <a:chOff x="591605" y="4341398"/>
              <a:chExt cx="1719829" cy="647839"/>
            </a:xfrm>
          </p:grpSpPr>
          <p:grpSp>
            <p:nvGrpSpPr>
              <p:cNvPr id="52" name="Group 17"/>
              <p:cNvGrpSpPr>
                <a:grpSpLocks noChangeAspect="1"/>
              </p:cNvGrpSpPr>
              <p:nvPr/>
            </p:nvGrpSpPr>
            <p:grpSpPr bwMode="auto">
              <a:xfrm>
                <a:off x="1828801" y="4341398"/>
                <a:ext cx="482633" cy="647839"/>
                <a:chOff x="3118" y="1127"/>
                <a:chExt cx="1598" cy="2145"/>
              </a:xfrm>
            </p:grpSpPr>
            <p:sp>
              <p:nvSpPr>
                <p:cNvPr id="54" name="Freeform 18"/>
                <p:cNvSpPr>
                  <a:spLocks/>
                </p:cNvSpPr>
                <p:nvPr/>
              </p:nvSpPr>
              <p:spPr bwMode="auto">
                <a:xfrm>
                  <a:off x="3118" y="2236"/>
                  <a:ext cx="1598" cy="1036"/>
                </a:xfrm>
                <a:custGeom>
                  <a:avLst/>
                  <a:gdLst>
                    <a:gd name="T0" fmla="*/ 0 w 674"/>
                    <a:gd name="T1" fmla="*/ 44 h 437"/>
                    <a:gd name="T2" fmla="*/ 217 w 674"/>
                    <a:gd name="T3" fmla="*/ 2 h 437"/>
                    <a:gd name="T4" fmla="*/ 472 w 674"/>
                    <a:gd name="T5" fmla="*/ 0 h 437"/>
                    <a:gd name="T6" fmla="*/ 674 w 674"/>
                    <a:gd name="T7" fmla="*/ 49 h 437"/>
                    <a:gd name="T8" fmla="*/ 674 w 674"/>
                    <a:gd name="T9" fmla="*/ 302 h 437"/>
                    <a:gd name="T10" fmla="*/ 377 w 674"/>
                    <a:gd name="T11" fmla="*/ 427 h 437"/>
                    <a:gd name="T12" fmla="*/ 0 w 674"/>
                    <a:gd name="T13" fmla="*/ 295 h 437"/>
                    <a:gd name="T14" fmla="*/ 0 w 674"/>
                    <a:gd name="T15" fmla="*/ 44 h 4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437">
                      <a:moveTo>
                        <a:pt x="0" y="44"/>
                      </a:moveTo>
                      <a:cubicBezTo>
                        <a:pt x="0" y="44"/>
                        <a:pt x="121" y="113"/>
                        <a:pt x="217" y="2"/>
                      </a:cubicBezTo>
                      <a:cubicBezTo>
                        <a:pt x="217" y="2"/>
                        <a:pt x="324" y="151"/>
                        <a:pt x="472" y="0"/>
                      </a:cubicBezTo>
                      <a:cubicBezTo>
                        <a:pt x="472" y="0"/>
                        <a:pt x="538" y="105"/>
                        <a:pt x="674" y="49"/>
                      </a:cubicBezTo>
                      <a:cubicBezTo>
                        <a:pt x="674" y="302"/>
                        <a:pt x="674" y="302"/>
                        <a:pt x="674" y="302"/>
                      </a:cubicBezTo>
                      <a:cubicBezTo>
                        <a:pt x="674" y="302"/>
                        <a:pt x="667" y="409"/>
                        <a:pt x="377" y="427"/>
                      </a:cubicBezTo>
                      <a:cubicBezTo>
                        <a:pt x="377" y="427"/>
                        <a:pt x="16" y="437"/>
                        <a:pt x="0" y="295"/>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55" name="Freeform 19"/>
                <p:cNvSpPr>
                  <a:spLocks noEditPoints="1"/>
                </p:cNvSpPr>
                <p:nvPr/>
              </p:nvSpPr>
              <p:spPr bwMode="auto">
                <a:xfrm>
                  <a:off x="3118" y="1127"/>
                  <a:ext cx="1598" cy="1460"/>
                </a:xfrm>
                <a:custGeom>
                  <a:avLst/>
                  <a:gdLst>
                    <a:gd name="T0" fmla="*/ 674 w 674"/>
                    <a:gd name="T1" fmla="*/ 484 h 616"/>
                    <a:gd name="T2" fmla="*/ 472 w 674"/>
                    <a:gd name="T3" fmla="*/ 415 h 616"/>
                    <a:gd name="T4" fmla="*/ 212 w 674"/>
                    <a:gd name="T5" fmla="*/ 415 h 616"/>
                    <a:gd name="T6" fmla="*/ 0 w 674"/>
                    <a:gd name="T7" fmla="*/ 475 h 616"/>
                    <a:gd name="T8" fmla="*/ 0 w 674"/>
                    <a:gd name="T9" fmla="*/ 122 h 616"/>
                    <a:gd name="T10" fmla="*/ 354 w 674"/>
                    <a:gd name="T11" fmla="*/ 14 h 616"/>
                    <a:gd name="T12" fmla="*/ 674 w 674"/>
                    <a:gd name="T13" fmla="*/ 146 h 616"/>
                    <a:gd name="T14" fmla="*/ 674 w 674"/>
                    <a:gd name="T15" fmla="*/ 484 h 616"/>
                    <a:gd name="T16" fmla="*/ 335 w 674"/>
                    <a:gd name="T17" fmla="*/ 60 h 616"/>
                    <a:gd name="T18" fmla="*/ 97 w 674"/>
                    <a:gd name="T19" fmla="*/ 131 h 616"/>
                    <a:gd name="T20" fmla="*/ 335 w 674"/>
                    <a:gd name="T21" fmla="*/ 202 h 616"/>
                    <a:gd name="T22" fmla="*/ 574 w 674"/>
                    <a:gd name="T23" fmla="*/ 131 h 616"/>
                    <a:gd name="T24" fmla="*/ 335 w 674"/>
                    <a:gd name="T25" fmla="*/ 6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4" h="616">
                      <a:moveTo>
                        <a:pt x="674" y="484"/>
                      </a:moveTo>
                      <a:cubicBezTo>
                        <a:pt x="552" y="562"/>
                        <a:pt x="472" y="415"/>
                        <a:pt x="472" y="415"/>
                      </a:cubicBezTo>
                      <a:cubicBezTo>
                        <a:pt x="336" y="616"/>
                        <a:pt x="212" y="415"/>
                        <a:pt x="212" y="415"/>
                      </a:cubicBezTo>
                      <a:cubicBezTo>
                        <a:pt x="140" y="565"/>
                        <a:pt x="0" y="475"/>
                        <a:pt x="0" y="475"/>
                      </a:cubicBezTo>
                      <a:cubicBezTo>
                        <a:pt x="0" y="122"/>
                        <a:pt x="0" y="122"/>
                        <a:pt x="0" y="122"/>
                      </a:cubicBezTo>
                      <a:cubicBezTo>
                        <a:pt x="0" y="122"/>
                        <a:pt x="98" y="0"/>
                        <a:pt x="354" y="14"/>
                      </a:cubicBezTo>
                      <a:cubicBezTo>
                        <a:pt x="354" y="14"/>
                        <a:pt x="626" y="18"/>
                        <a:pt x="674" y="146"/>
                      </a:cubicBezTo>
                      <a:lnTo>
                        <a:pt x="674" y="484"/>
                      </a:lnTo>
                      <a:close/>
                      <a:moveTo>
                        <a:pt x="335" y="60"/>
                      </a:moveTo>
                      <a:cubicBezTo>
                        <a:pt x="204" y="60"/>
                        <a:pt x="97" y="92"/>
                        <a:pt x="97" y="131"/>
                      </a:cubicBezTo>
                      <a:cubicBezTo>
                        <a:pt x="97" y="170"/>
                        <a:pt x="204" y="202"/>
                        <a:pt x="335" y="202"/>
                      </a:cubicBezTo>
                      <a:cubicBezTo>
                        <a:pt x="467" y="202"/>
                        <a:pt x="574" y="170"/>
                        <a:pt x="574" y="131"/>
                      </a:cubicBezTo>
                      <a:cubicBezTo>
                        <a:pt x="574" y="92"/>
                        <a:pt x="467" y="60"/>
                        <a:pt x="335"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6" name="TextBox 55"/>
              <p:cNvSpPr txBox="1"/>
              <p:nvPr/>
            </p:nvSpPr>
            <p:spPr>
              <a:xfrm>
                <a:off x="591605" y="4476286"/>
                <a:ext cx="1172136"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Data Lake</a:t>
                </a:r>
              </a:p>
            </p:txBody>
          </p:sp>
        </p:grpSp>
        <p:grpSp>
          <p:nvGrpSpPr>
            <p:cNvPr id="28" name="Group 27"/>
            <p:cNvGrpSpPr/>
            <p:nvPr/>
          </p:nvGrpSpPr>
          <p:grpSpPr>
            <a:xfrm>
              <a:off x="1416375" y="3802100"/>
              <a:ext cx="1880566" cy="587364"/>
              <a:chOff x="39422" y="3480793"/>
              <a:chExt cx="2134574" cy="666698"/>
            </a:xfrm>
          </p:grpSpPr>
          <p:grpSp>
            <p:nvGrpSpPr>
              <p:cNvPr id="58" name="Group 22"/>
              <p:cNvGrpSpPr>
                <a:grpSpLocks noChangeAspect="1"/>
              </p:cNvGrpSpPr>
              <p:nvPr/>
            </p:nvGrpSpPr>
            <p:grpSpPr bwMode="auto">
              <a:xfrm>
                <a:off x="1661052" y="3480793"/>
                <a:ext cx="512944" cy="666698"/>
                <a:chOff x="3113" y="1158"/>
                <a:chExt cx="1608" cy="2090"/>
              </a:xfrm>
            </p:grpSpPr>
            <p:sp>
              <p:nvSpPr>
                <p:cNvPr id="60" name="Freeform 23"/>
                <p:cNvSpPr>
                  <a:spLocks/>
                </p:cNvSpPr>
                <p:nvPr/>
              </p:nvSpPr>
              <p:spPr bwMode="auto">
                <a:xfrm>
                  <a:off x="3803" y="2115"/>
                  <a:ext cx="235" cy="301"/>
                </a:xfrm>
                <a:custGeom>
                  <a:avLst/>
                  <a:gdLst>
                    <a:gd name="T0" fmla="*/ 51 w 99"/>
                    <a:gd name="T1" fmla="*/ 0 h 127"/>
                    <a:gd name="T2" fmla="*/ 13 w 99"/>
                    <a:gd name="T3" fmla="*/ 18 h 127"/>
                    <a:gd name="T4" fmla="*/ 0 w 99"/>
                    <a:gd name="T5" fmla="*/ 64 h 127"/>
                    <a:gd name="T6" fmla="*/ 14 w 99"/>
                    <a:gd name="T7" fmla="*/ 111 h 127"/>
                    <a:gd name="T8" fmla="*/ 50 w 99"/>
                    <a:gd name="T9" fmla="*/ 127 h 127"/>
                    <a:gd name="T10" fmla="*/ 85 w 99"/>
                    <a:gd name="T11" fmla="*/ 112 h 127"/>
                    <a:gd name="T12" fmla="*/ 99 w 99"/>
                    <a:gd name="T13" fmla="*/ 65 h 127"/>
                    <a:gd name="T14" fmla="*/ 87 w 99"/>
                    <a:gd name="T15" fmla="*/ 18 h 127"/>
                    <a:gd name="T16" fmla="*/ 51 w 99"/>
                    <a:gd name="T1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7">
                      <a:moveTo>
                        <a:pt x="51" y="0"/>
                      </a:moveTo>
                      <a:cubicBezTo>
                        <a:pt x="35" y="0"/>
                        <a:pt x="22" y="6"/>
                        <a:pt x="13" y="18"/>
                      </a:cubicBezTo>
                      <a:cubicBezTo>
                        <a:pt x="4" y="30"/>
                        <a:pt x="0" y="45"/>
                        <a:pt x="0" y="64"/>
                      </a:cubicBezTo>
                      <a:cubicBezTo>
                        <a:pt x="0" y="84"/>
                        <a:pt x="5" y="100"/>
                        <a:pt x="14" y="111"/>
                      </a:cubicBezTo>
                      <a:cubicBezTo>
                        <a:pt x="23" y="122"/>
                        <a:pt x="35" y="127"/>
                        <a:pt x="50" y="127"/>
                      </a:cubicBezTo>
                      <a:cubicBezTo>
                        <a:pt x="64" y="127"/>
                        <a:pt x="76" y="122"/>
                        <a:pt x="85" y="112"/>
                      </a:cubicBezTo>
                      <a:cubicBezTo>
                        <a:pt x="95" y="101"/>
                        <a:pt x="99" y="85"/>
                        <a:pt x="99" y="65"/>
                      </a:cubicBezTo>
                      <a:cubicBezTo>
                        <a:pt x="99" y="45"/>
                        <a:pt x="95" y="29"/>
                        <a:pt x="87" y="18"/>
                      </a:cubicBezTo>
                      <a:cubicBezTo>
                        <a:pt x="78" y="6"/>
                        <a:pt x="66"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1" name="Freeform 24"/>
                <p:cNvSpPr>
                  <a:spLocks noEditPoints="1"/>
                </p:cNvSpPr>
                <p:nvPr/>
              </p:nvSpPr>
              <p:spPr bwMode="auto">
                <a:xfrm>
                  <a:off x="3113" y="1158"/>
                  <a:ext cx="1608" cy="2090"/>
                </a:xfrm>
                <a:custGeom>
                  <a:avLst/>
                  <a:gdLst>
                    <a:gd name="T0" fmla="*/ 356 w 678"/>
                    <a:gd name="T1" fmla="*/ 0 h 882"/>
                    <a:gd name="T2" fmla="*/ 0 w 678"/>
                    <a:gd name="T3" fmla="*/ 118 h 882"/>
                    <a:gd name="T4" fmla="*/ 0 w 678"/>
                    <a:gd name="T5" fmla="*/ 764 h 882"/>
                    <a:gd name="T6" fmla="*/ 320 w 678"/>
                    <a:gd name="T7" fmla="*/ 882 h 882"/>
                    <a:gd name="T8" fmla="*/ 678 w 678"/>
                    <a:gd name="T9" fmla="*/ 762 h 882"/>
                    <a:gd name="T10" fmla="*/ 678 w 678"/>
                    <a:gd name="T11" fmla="*/ 118 h 882"/>
                    <a:gd name="T12" fmla="*/ 356 w 678"/>
                    <a:gd name="T13" fmla="*/ 0 h 882"/>
                    <a:gd name="T14" fmla="*/ 342 w 678"/>
                    <a:gd name="T15" fmla="*/ 47 h 882"/>
                    <a:gd name="T16" fmla="*/ 580 w 678"/>
                    <a:gd name="T17" fmla="*/ 122 h 882"/>
                    <a:gd name="T18" fmla="*/ 342 w 678"/>
                    <a:gd name="T19" fmla="*/ 196 h 882"/>
                    <a:gd name="T20" fmla="*/ 104 w 678"/>
                    <a:gd name="T21" fmla="*/ 122 h 882"/>
                    <a:gd name="T22" fmla="*/ 342 w 678"/>
                    <a:gd name="T23" fmla="*/ 47 h 882"/>
                    <a:gd name="T24" fmla="*/ 209 w 678"/>
                    <a:gd name="T25" fmla="*/ 551 h 882"/>
                    <a:gd name="T26" fmla="*/ 149 w 678"/>
                    <a:gd name="T27" fmla="*/ 570 h 882"/>
                    <a:gd name="T28" fmla="*/ 98 w 678"/>
                    <a:gd name="T29" fmla="*/ 559 h 882"/>
                    <a:gd name="T30" fmla="*/ 98 w 678"/>
                    <a:gd name="T31" fmla="*/ 515 h 882"/>
                    <a:gd name="T32" fmla="*/ 150 w 678"/>
                    <a:gd name="T33" fmla="*/ 535 h 882"/>
                    <a:gd name="T34" fmla="*/ 172 w 678"/>
                    <a:gd name="T35" fmla="*/ 528 h 882"/>
                    <a:gd name="T36" fmla="*/ 179 w 678"/>
                    <a:gd name="T37" fmla="*/ 515 h 882"/>
                    <a:gd name="T38" fmla="*/ 169 w 678"/>
                    <a:gd name="T39" fmla="*/ 497 h 882"/>
                    <a:gd name="T40" fmla="*/ 142 w 678"/>
                    <a:gd name="T41" fmla="*/ 482 h 882"/>
                    <a:gd name="T42" fmla="*/ 97 w 678"/>
                    <a:gd name="T43" fmla="*/ 424 h 882"/>
                    <a:gd name="T44" fmla="*/ 117 w 678"/>
                    <a:gd name="T45" fmla="*/ 382 h 882"/>
                    <a:gd name="T46" fmla="*/ 169 w 678"/>
                    <a:gd name="T47" fmla="*/ 366 h 882"/>
                    <a:gd name="T48" fmla="*/ 217 w 678"/>
                    <a:gd name="T49" fmla="*/ 374 h 882"/>
                    <a:gd name="T50" fmla="*/ 217 w 678"/>
                    <a:gd name="T51" fmla="*/ 415 h 882"/>
                    <a:gd name="T52" fmla="*/ 171 w 678"/>
                    <a:gd name="T53" fmla="*/ 401 h 882"/>
                    <a:gd name="T54" fmla="*/ 151 w 678"/>
                    <a:gd name="T55" fmla="*/ 406 h 882"/>
                    <a:gd name="T56" fmla="*/ 144 w 678"/>
                    <a:gd name="T57" fmla="*/ 421 h 882"/>
                    <a:gd name="T58" fmla="*/ 150 w 678"/>
                    <a:gd name="T59" fmla="*/ 437 h 882"/>
                    <a:gd name="T60" fmla="*/ 174 w 678"/>
                    <a:gd name="T61" fmla="*/ 451 h 882"/>
                    <a:gd name="T62" fmla="*/ 212 w 678"/>
                    <a:gd name="T63" fmla="*/ 475 h 882"/>
                    <a:gd name="T64" fmla="*/ 225 w 678"/>
                    <a:gd name="T65" fmla="*/ 511 h 882"/>
                    <a:gd name="T66" fmla="*/ 209 w 678"/>
                    <a:gd name="T67" fmla="*/ 551 h 882"/>
                    <a:gd name="T68" fmla="*/ 434 w 678"/>
                    <a:gd name="T69" fmla="*/ 615 h 882"/>
                    <a:gd name="T70" fmla="*/ 376 w 678"/>
                    <a:gd name="T71" fmla="*/ 615 h 882"/>
                    <a:gd name="T72" fmla="*/ 336 w 678"/>
                    <a:gd name="T73" fmla="*/ 570 h 882"/>
                    <a:gd name="T74" fmla="*/ 271 w 678"/>
                    <a:gd name="T75" fmla="*/ 542 h 882"/>
                    <a:gd name="T76" fmla="*/ 244 w 678"/>
                    <a:gd name="T77" fmla="*/ 470 h 882"/>
                    <a:gd name="T78" fmla="*/ 270 w 678"/>
                    <a:gd name="T79" fmla="*/ 396 h 882"/>
                    <a:gd name="T80" fmla="*/ 343 w 678"/>
                    <a:gd name="T81" fmla="*/ 366 h 882"/>
                    <a:gd name="T82" fmla="*/ 411 w 678"/>
                    <a:gd name="T83" fmla="*/ 393 h 882"/>
                    <a:gd name="T84" fmla="*/ 437 w 678"/>
                    <a:gd name="T85" fmla="*/ 466 h 882"/>
                    <a:gd name="T86" fmla="*/ 421 w 678"/>
                    <a:gd name="T87" fmla="*/ 528 h 882"/>
                    <a:gd name="T88" fmla="*/ 377 w 678"/>
                    <a:gd name="T89" fmla="*/ 562 h 882"/>
                    <a:gd name="T90" fmla="*/ 434 w 678"/>
                    <a:gd name="T91" fmla="*/ 615 h 882"/>
                    <a:gd name="T92" fmla="*/ 587 w 678"/>
                    <a:gd name="T93" fmla="*/ 566 h 882"/>
                    <a:gd name="T94" fmla="*/ 470 w 678"/>
                    <a:gd name="T95" fmla="*/ 566 h 882"/>
                    <a:gd name="T96" fmla="*/ 470 w 678"/>
                    <a:gd name="T97" fmla="*/ 369 h 882"/>
                    <a:gd name="T98" fmla="*/ 514 w 678"/>
                    <a:gd name="T99" fmla="*/ 369 h 882"/>
                    <a:gd name="T100" fmla="*/ 514 w 678"/>
                    <a:gd name="T101" fmla="*/ 530 h 882"/>
                    <a:gd name="T102" fmla="*/ 587 w 678"/>
                    <a:gd name="T103" fmla="*/ 530 h 882"/>
                    <a:gd name="T104" fmla="*/ 587 w 678"/>
                    <a:gd name="T105" fmla="*/ 566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882">
                      <a:moveTo>
                        <a:pt x="356" y="0"/>
                      </a:moveTo>
                      <a:cubicBezTo>
                        <a:pt x="52" y="0"/>
                        <a:pt x="0" y="118"/>
                        <a:pt x="0" y="118"/>
                      </a:cubicBezTo>
                      <a:cubicBezTo>
                        <a:pt x="0" y="764"/>
                        <a:pt x="0" y="764"/>
                        <a:pt x="0" y="764"/>
                      </a:cubicBezTo>
                      <a:cubicBezTo>
                        <a:pt x="62" y="880"/>
                        <a:pt x="320" y="882"/>
                        <a:pt x="320" y="882"/>
                      </a:cubicBezTo>
                      <a:cubicBezTo>
                        <a:pt x="654" y="882"/>
                        <a:pt x="678" y="762"/>
                        <a:pt x="678" y="762"/>
                      </a:cubicBezTo>
                      <a:cubicBezTo>
                        <a:pt x="678" y="118"/>
                        <a:pt x="678" y="118"/>
                        <a:pt x="678" y="118"/>
                      </a:cubicBezTo>
                      <a:cubicBezTo>
                        <a:pt x="622" y="2"/>
                        <a:pt x="356" y="0"/>
                        <a:pt x="356" y="0"/>
                      </a:cubicBezTo>
                      <a:close/>
                      <a:moveTo>
                        <a:pt x="342" y="47"/>
                      </a:moveTo>
                      <a:cubicBezTo>
                        <a:pt x="473" y="47"/>
                        <a:pt x="580" y="80"/>
                        <a:pt x="580" y="122"/>
                      </a:cubicBezTo>
                      <a:cubicBezTo>
                        <a:pt x="580" y="163"/>
                        <a:pt x="473" y="196"/>
                        <a:pt x="342" y="196"/>
                      </a:cubicBezTo>
                      <a:cubicBezTo>
                        <a:pt x="211" y="196"/>
                        <a:pt x="104" y="163"/>
                        <a:pt x="104" y="122"/>
                      </a:cubicBezTo>
                      <a:cubicBezTo>
                        <a:pt x="104" y="80"/>
                        <a:pt x="211" y="47"/>
                        <a:pt x="342" y="47"/>
                      </a:cubicBezTo>
                      <a:close/>
                      <a:moveTo>
                        <a:pt x="209" y="551"/>
                      </a:moveTo>
                      <a:cubicBezTo>
                        <a:pt x="196" y="563"/>
                        <a:pt x="176" y="570"/>
                        <a:pt x="149" y="570"/>
                      </a:cubicBezTo>
                      <a:cubicBezTo>
                        <a:pt x="128" y="570"/>
                        <a:pt x="111" y="566"/>
                        <a:pt x="98" y="559"/>
                      </a:cubicBezTo>
                      <a:cubicBezTo>
                        <a:pt x="98" y="515"/>
                        <a:pt x="98" y="515"/>
                        <a:pt x="98" y="515"/>
                      </a:cubicBezTo>
                      <a:cubicBezTo>
                        <a:pt x="114" y="528"/>
                        <a:pt x="131" y="535"/>
                        <a:pt x="150" y="535"/>
                      </a:cubicBezTo>
                      <a:cubicBezTo>
                        <a:pt x="160" y="535"/>
                        <a:pt x="167" y="533"/>
                        <a:pt x="172" y="528"/>
                      </a:cubicBezTo>
                      <a:cubicBezTo>
                        <a:pt x="177" y="525"/>
                        <a:pt x="179" y="520"/>
                        <a:pt x="179" y="515"/>
                      </a:cubicBezTo>
                      <a:cubicBezTo>
                        <a:pt x="179" y="508"/>
                        <a:pt x="176" y="503"/>
                        <a:pt x="169" y="497"/>
                      </a:cubicBezTo>
                      <a:cubicBezTo>
                        <a:pt x="164" y="493"/>
                        <a:pt x="155" y="488"/>
                        <a:pt x="142" y="482"/>
                      </a:cubicBezTo>
                      <a:cubicBezTo>
                        <a:pt x="112" y="468"/>
                        <a:pt x="97" y="449"/>
                        <a:pt x="97" y="424"/>
                      </a:cubicBezTo>
                      <a:cubicBezTo>
                        <a:pt x="97" y="407"/>
                        <a:pt x="104" y="393"/>
                        <a:pt x="117" y="382"/>
                      </a:cubicBezTo>
                      <a:cubicBezTo>
                        <a:pt x="130" y="371"/>
                        <a:pt x="147" y="366"/>
                        <a:pt x="169" y="366"/>
                      </a:cubicBezTo>
                      <a:cubicBezTo>
                        <a:pt x="188" y="366"/>
                        <a:pt x="204" y="369"/>
                        <a:pt x="217" y="374"/>
                      </a:cubicBezTo>
                      <a:cubicBezTo>
                        <a:pt x="217" y="415"/>
                        <a:pt x="217" y="415"/>
                        <a:pt x="217" y="415"/>
                      </a:cubicBezTo>
                      <a:cubicBezTo>
                        <a:pt x="203" y="405"/>
                        <a:pt x="188" y="401"/>
                        <a:pt x="171" y="401"/>
                      </a:cubicBezTo>
                      <a:cubicBezTo>
                        <a:pt x="163" y="401"/>
                        <a:pt x="156" y="403"/>
                        <a:pt x="151" y="406"/>
                      </a:cubicBezTo>
                      <a:cubicBezTo>
                        <a:pt x="146" y="410"/>
                        <a:pt x="144" y="415"/>
                        <a:pt x="144" y="421"/>
                      </a:cubicBezTo>
                      <a:cubicBezTo>
                        <a:pt x="144" y="427"/>
                        <a:pt x="146" y="432"/>
                        <a:pt x="150" y="437"/>
                      </a:cubicBezTo>
                      <a:cubicBezTo>
                        <a:pt x="154" y="440"/>
                        <a:pt x="162" y="445"/>
                        <a:pt x="174" y="451"/>
                      </a:cubicBezTo>
                      <a:cubicBezTo>
                        <a:pt x="192" y="459"/>
                        <a:pt x="204" y="467"/>
                        <a:pt x="212" y="475"/>
                      </a:cubicBezTo>
                      <a:cubicBezTo>
                        <a:pt x="221" y="485"/>
                        <a:pt x="225" y="497"/>
                        <a:pt x="225" y="511"/>
                      </a:cubicBezTo>
                      <a:cubicBezTo>
                        <a:pt x="225" y="527"/>
                        <a:pt x="220" y="540"/>
                        <a:pt x="209" y="551"/>
                      </a:cubicBezTo>
                      <a:close/>
                      <a:moveTo>
                        <a:pt x="434" y="615"/>
                      </a:moveTo>
                      <a:cubicBezTo>
                        <a:pt x="376" y="615"/>
                        <a:pt x="376" y="615"/>
                        <a:pt x="376" y="615"/>
                      </a:cubicBezTo>
                      <a:cubicBezTo>
                        <a:pt x="336" y="570"/>
                        <a:pt x="336" y="570"/>
                        <a:pt x="336" y="570"/>
                      </a:cubicBezTo>
                      <a:cubicBezTo>
                        <a:pt x="309" y="569"/>
                        <a:pt x="288" y="559"/>
                        <a:pt x="271" y="542"/>
                      </a:cubicBezTo>
                      <a:cubicBezTo>
                        <a:pt x="253" y="523"/>
                        <a:pt x="244" y="500"/>
                        <a:pt x="244" y="470"/>
                      </a:cubicBezTo>
                      <a:cubicBezTo>
                        <a:pt x="244" y="440"/>
                        <a:pt x="253" y="415"/>
                        <a:pt x="270" y="396"/>
                      </a:cubicBezTo>
                      <a:cubicBezTo>
                        <a:pt x="288" y="376"/>
                        <a:pt x="313" y="366"/>
                        <a:pt x="343" y="366"/>
                      </a:cubicBezTo>
                      <a:cubicBezTo>
                        <a:pt x="371" y="366"/>
                        <a:pt x="393" y="375"/>
                        <a:pt x="411" y="393"/>
                      </a:cubicBezTo>
                      <a:cubicBezTo>
                        <a:pt x="428" y="412"/>
                        <a:pt x="437" y="436"/>
                        <a:pt x="437" y="466"/>
                      </a:cubicBezTo>
                      <a:cubicBezTo>
                        <a:pt x="437" y="490"/>
                        <a:pt x="432" y="511"/>
                        <a:pt x="421" y="528"/>
                      </a:cubicBezTo>
                      <a:cubicBezTo>
                        <a:pt x="410" y="544"/>
                        <a:pt x="396" y="556"/>
                        <a:pt x="377" y="562"/>
                      </a:cubicBezTo>
                      <a:lnTo>
                        <a:pt x="434" y="615"/>
                      </a:lnTo>
                      <a:close/>
                      <a:moveTo>
                        <a:pt x="587" y="566"/>
                      </a:moveTo>
                      <a:cubicBezTo>
                        <a:pt x="470" y="566"/>
                        <a:pt x="470" y="566"/>
                        <a:pt x="470" y="566"/>
                      </a:cubicBezTo>
                      <a:cubicBezTo>
                        <a:pt x="470" y="369"/>
                        <a:pt x="470" y="369"/>
                        <a:pt x="470" y="369"/>
                      </a:cubicBezTo>
                      <a:cubicBezTo>
                        <a:pt x="514" y="369"/>
                        <a:pt x="514" y="369"/>
                        <a:pt x="514" y="369"/>
                      </a:cubicBezTo>
                      <a:cubicBezTo>
                        <a:pt x="514" y="530"/>
                        <a:pt x="514" y="530"/>
                        <a:pt x="514" y="530"/>
                      </a:cubicBezTo>
                      <a:cubicBezTo>
                        <a:pt x="587" y="530"/>
                        <a:pt x="587" y="530"/>
                        <a:pt x="587" y="530"/>
                      </a:cubicBezTo>
                      <a:lnTo>
                        <a:pt x="587" y="5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62" name="TextBox 61"/>
              <p:cNvSpPr txBox="1"/>
              <p:nvPr/>
            </p:nvSpPr>
            <p:spPr>
              <a:xfrm>
                <a:off x="39422" y="3595844"/>
                <a:ext cx="158334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SQL Database</a:t>
                </a:r>
              </a:p>
            </p:txBody>
          </p:sp>
        </p:grpSp>
      </p:grpSp>
      <p:grpSp>
        <p:nvGrpSpPr>
          <p:cNvPr id="101" name="Group 100"/>
          <p:cNvGrpSpPr/>
          <p:nvPr/>
        </p:nvGrpSpPr>
        <p:grpSpPr>
          <a:xfrm>
            <a:off x="8111396" y="1183839"/>
            <a:ext cx="3359648" cy="5553575"/>
            <a:chOff x="8274046" y="1207081"/>
            <a:chExt cx="3427016" cy="5664936"/>
          </a:xfrm>
        </p:grpSpPr>
        <p:grpSp>
          <p:nvGrpSpPr>
            <p:cNvPr id="26" name="Group 25"/>
            <p:cNvGrpSpPr/>
            <p:nvPr/>
          </p:nvGrpSpPr>
          <p:grpSpPr>
            <a:xfrm>
              <a:off x="8274046" y="1207081"/>
              <a:ext cx="2205408" cy="663138"/>
              <a:chOff x="6809877" y="4737868"/>
              <a:chExt cx="2595021" cy="780290"/>
            </a:xfrm>
          </p:grpSpPr>
          <p:pic>
            <p:nvPicPr>
              <p:cNvPr id="16" name="Picture 1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09877" y="4737868"/>
                <a:ext cx="780290" cy="780290"/>
              </a:xfrm>
              <a:prstGeom prst="rect">
                <a:avLst/>
              </a:prstGeom>
            </p:spPr>
          </p:pic>
          <p:sp>
            <p:nvSpPr>
              <p:cNvPr id="17" name="TextBox 16"/>
              <p:cNvSpPr txBox="1"/>
              <p:nvPr/>
            </p:nvSpPr>
            <p:spPr>
              <a:xfrm>
                <a:off x="7590167" y="4927920"/>
                <a:ext cx="1814731" cy="400426"/>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Active Directory</a:t>
                </a:r>
              </a:p>
            </p:txBody>
          </p:sp>
        </p:grpSp>
        <p:grpSp>
          <p:nvGrpSpPr>
            <p:cNvPr id="22" name="Group 21"/>
            <p:cNvGrpSpPr/>
            <p:nvPr/>
          </p:nvGrpSpPr>
          <p:grpSpPr>
            <a:xfrm>
              <a:off x="8792251" y="2112009"/>
              <a:ext cx="2908811" cy="564036"/>
              <a:chOff x="6930557" y="1553047"/>
              <a:chExt cx="3401691" cy="659609"/>
            </a:xfrm>
          </p:grpSpPr>
          <p:pic>
            <p:nvPicPr>
              <p:cNvPr id="2" name="Picture 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30557" y="1553047"/>
                <a:ext cx="659610" cy="659609"/>
              </a:xfrm>
              <a:prstGeom prst="rect">
                <a:avLst/>
              </a:prstGeom>
            </p:spPr>
          </p:pic>
          <p:sp>
            <p:nvSpPr>
              <p:cNvPr id="13" name="TextBox 12"/>
              <p:cNvSpPr txBox="1"/>
              <p:nvPr/>
            </p:nvSpPr>
            <p:spPr>
              <a:xfrm>
                <a:off x="7569146" y="1680828"/>
                <a:ext cx="2763102" cy="395920"/>
              </a:xfrm>
              <a:prstGeom prst="rect">
                <a:avLst/>
              </a:prstGeom>
              <a:noFill/>
            </p:spPr>
            <p:txBody>
              <a:bodyPr wrap="squar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ApplicationInsights</a:t>
                </a:r>
                <a:endParaRPr lang="en-AU" sz="1568" kern="0" dirty="0">
                  <a:gradFill>
                    <a:gsLst>
                      <a:gs pos="0">
                        <a:srgbClr val="FFFFFF"/>
                      </a:gs>
                      <a:gs pos="100000">
                        <a:srgbClr val="FFFFFF"/>
                      </a:gs>
                    </a:gsLst>
                    <a:lin ang="21594000" scaled="0"/>
                  </a:gradFill>
                  <a:latin typeface="Segoe UI Light"/>
                </a:endParaRPr>
              </a:p>
            </p:txBody>
          </p:sp>
        </p:grpSp>
        <p:grpSp>
          <p:nvGrpSpPr>
            <p:cNvPr id="23" name="Group 22"/>
            <p:cNvGrpSpPr/>
            <p:nvPr/>
          </p:nvGrpSpPr>
          <p:grpSpPr>
            <a:xfrm>
              <a:off x="9278763" y="2952024"/>
              <a:ext cx="1902569" cy="540501"/>
              <a:chOff x="6857195" y="2621276"/>
              <a:chExt cx="2224948" cy="632085"/>
            </a:xfrm>
          </p:grpSpPr>
          <p:pic>
            <p:nvPicPr>
              <p:cNvPr id="4" name="Picture 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857195" y="2621276"/>
                <a:ext cx="632085" cy="632085"/>
              </a:xfrm>
              <a:prstGeom prst="rect">
                <a:avLst/>
              </a:prstGeom>
            </p:spPr>
          </p:pic>
          <p:sp>
            <p:nvSpPr>
              <p:cNvPr id="14" name="TextBox 13"/>
              <p:cNvSpPr txBox="1"/>
              <p:nvPr/>
            </p:nvSpPr>
            <p:spPr>
              <a:xfrm>
                <a:off x="7522082" y="2725010"/>
                <a:ext cx="1560061" cy="395920"/>
              </a:xfrm>
              <a:prstGeom prst="rect">
                <a:avLst/>
              </a:prstGeom>
              <a:noFill/>
            </p:spPr>
            <p:txBody>
              <a:bodyPr wrap="non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DocumentDB</a:t>
                </a:r>
                <a:endParaRPr lang="en-AU" sz="1568" kern="0" dirty="0">
                  <a:gradFill>
                    <a:gsLst>
                      <a:gs pos="0">
                        <a:srgbClr val="FFFFFF"/>
                      </a:gs>
                      <a:gs pos="100000">
                        <a:srgbClr val="FFFFFF"/>
                      </a:gs>
                    </a:gsLst>
                    <a:lin ang="21594000" scaled="0"/>
                  </a:gradFill>
                  <a:latin typeface="Segoe UI Light"/>
                </a:endParaRPr>
              </a:p>
            </p:txBody>
          </p:sp>
        </p:grpSp>
        <p:grpSp>
          <p:nvGrpSpPr>
            <p:cNvPr id="44" name="Group 43"/>
            <p:cNvGrpSpPr/>
            <p:nvPr/>
          </p:nvGrpSpPr>
          <p:grpSpPr>
            <a:xfrm>
              <a:off x="9571664" y="3759744"/>
              <a:ext cx="1727838" cy="568507"/>
              <a:chOff x="8142292" y="-693906"/>
              <a:chExt cx="2020609" cy="664837"/>
            </a:xfrm>
          </p:grpSpPr>
          <p:sp>
            <p:nvSpPr>
              <p:cNvPr id="72" name="TextBox 71"/>
              <p:cNvSpPr txBox="1"/>
              <p:nvPr/>
            </p:nvSpPr>
            <p:spPr>
              <a:xfrm>
                <a:off x="8893406" y="-585330"/>
                <a:ext cx="1269495"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Web Apps</a:t>
                </a:r>
              </a:p>
            </p:txBody>
          </p:sp>
          <p:grpSp>
            <p:nvGrpSpPr>
              <p:cNvPr id="64" name="Group 27"/>
              <p:cNvGrpSpPr>
                <a:grpSpLocks noChangeAspect="1"/>
              </p:cNvGrpSpPr>
              <p:nvPr/>
            </p:nvGrpSpPr>
            <p:grpSpPr bwMode="auto">
              <a:xfrm>
                <a:off x="8142292" y="-693906"/>
                <a:ext cx="644992" cy="664837"/>
                <a:chOff x="1355" y="-414"/>
                <a:chExt cx="5233" cy="5394"/>
              </a:xfrm>
              <a:solidFill>
                <a:schemeClr val="bg1"/>
              </a:solidFill>
            </p:grpSpPr>
            <p:sp>
              <p:nvSpPr>
                <p:cNvPr id="66" name="Freeform 28"/>
                <p:cNvSpPr>
                  <a:spLocks/>
                </p:cNvSpPr>
                <p:nvPr/>
              </p:nvSpPr>
              <p:spPr bwMode="auto">
                <a:xfrm>
                  <a:off x="3184" y="1273"/>
                  <a:ext cx="3137" cy="2418"/>
                </a:xfrm>
                <a:custGeom>
                  <a:avLst/>
                  <a:gdLst>
                    <a:gd name="T0" fmla="*/ 1198 w 1326"/>
                    <a:gd name="T1" fmla="*/ 1000 h 1022"/>
                    <a:gd name="T2" fmla="*/ 729 w 1326"/>
                    <a:gd name="T3" fmla="*/ 975 h 1022"/>
                    <a:gd name="T4" fmla="*/ 655 w 1326"/>
                    <a:gd name="T5" fmla="*/ 918 h 1022"/>
                    <a:gd name="T6" fmla="*/ 386 w 1326"/>
                    <a:gd name="T7" fmla="*/ 809 h 1022"/>
                    <a:gd name="T8" fmla="*/ 306 w 1326"/>
                    <a:gd name="T9" fmla="*/ 803 h 1022"/>
                    <a:gd name="T10" fmla="*/ 41 w 1326"/>
                    <a:gd name="T11" fmla="*/ 620 h 1022"/>
                    <a:gd name="T12" fmla="*/ 18 w 1326"/>
                    <a:gd name="T13" fmla="*/ 541 h 1022"/>
                    <a:gd name="T14" fmla="*/ 30 w 1326"/>
                    <a:gd name="T15" fmla="*/ 305 h 1022"/>
                    <a:gd name="T16" fmla="*/ 51 w 1326"/>
                    <a:gd name="T17" fmla="*/ 223 h 1022"/>
                    <a:gd name="T18" fmla="*/ 287 w 1326"/>
                    <a:gd name="T19" fmla="*/ 25 h 1022"/>
                    <a:gd name="T20" fmla="*/ 374 w 1326"/>
                    <a:gd name="T21" fmla="*/ 32 h 1022"/>
                    <a:gd name="T22" fmla="*/ 702 w 1326"/>
                    <a:gd name="T23" fmla="*/ 309 h 1022"/>
                    <a:gd name="T24" fmla="*/ 730 w 1326"/>
                    <a:gd name="T25" fmla="*/ 387 h 1022"/>
                    <a:gd name="T26" fmla="*/ 811 w 1326"/>
                    <a:gd name="T27" fmla="*/ 624 h 1022"/>
                    <a:gd name="T28" fmla="*/ 1067 w 1326"/>
                    <a:gd name="T29" fmla="*/ 639 h 1022"/>
                    <a:gd name="T30" fmla="*/ 1157 w 1326"/>
                    <a:gd name="T31" fmla="*/ 646 h 1022"/>
                    <a:gd name="T32" fmla="*/ 1326 w 1326"/>
                    <a:gd name="T33" fmla="*/ 753 h 1022"/>
                    <a:gd name="T34" fmla="*/ 1198 w 1326"/>
                    <a:gd name="T35" fmla="*/ 100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6" h="1022">
                      <a:moveTo>
                        <a:pt x="1198" y="1000"/>
                      </a:moveTo>
                      <a:cubicBezTo>
                        <a:pt x="1040" y="1022"/>
                        <a:pt x="884" y="1012"/>
                        <a:pt x="729" y="975"/>
                      </a:cubicBezTo>
                      <a:cubicBezTo>
                        <a:pt x="693" y="967"/>
                        <a:pt x="672" y="952"/>
                        <a:pt x="655" y="918"/>
                      </a:cubicBezTo>
                      <a:cubicBezTo>
                        <a:pt x="602" y="808"/>
                        <a:pt x="501" y="767"/>
                        <a:pt x="386" y="809"/>
                      </a:cubicBezTo>
                      <a:cubicBezTo>
                        <a:pt x="355" y="820"/>
                        <a:pt x="333" y="818"/>
                        <a:pt x="306" y="803"/>
                      </a:cubicBezTo>
                      <a:cubicBezTo>
                        <a:pt x="213" y="748"/>
                        <a:pt x="125" y="687"/>
                        <a:pt x="41" y="620"/>
                      </a:cubicBezTo>
                      <a:cubicBezTo>
                        <a:pt x="14" y="598"/>
                        <a:pt x="0" y="578"/>
                        <a:pt x="18" y="541"/>
                      </a:cubicBezTo>
                      <a:cubicBezTo>
                        <a:pt x="56" y="465"/>
                        <a:pt x="62" y="384"/>
                        <a:pt x="30" y="305"/>
                      </a:cubicBezTo>
                      <a:cubicBezTo>
                        <a:pt x="15" y="270"/>
                        <a:pt x="26" y="247"/>
                        <a:pt x="51" y="223"/>
                      </a:cubicBezTo>
                      <a:cubicBezTo>
                        <a:pt x="125" y="151"/>
                        <a:pt x="205" y="87"/>
                        <a:pt x="287" y="25"/>
                      </a:cubicBezTo>
                      <a:cubicBezTo>
                        <a:pt x="320" y="0"/>
                        <a:pt x="343" y="5"/>
                        <a:pt x="374" y="32"/>
                      </a:cubicBezTo>
                      <a:cubicBezTo>
                        <a:pt x="481" y="126"/>
                        <a:pt x="591" y="218"/>
                        <a:pt x="702" y="309"/>
                      </a:cubicBezTo>
                      <a:cubicBezTo>
                        <a:pt x="730" y="332"/>
                        <a:pt x="738" y="350"/>
                        <a:pt x="730" y="387"/>
                      </a:cubicBezTo>
                      <a:cubicBezTo>
                        <a:pt x="710" y="480"/>
                        <a:pt x="731" y="565"/>
                        <a:pt x="811" y="624"/>
                      </a:cubicBezTo>
                      <a:cubicBezTo>
                        <a:pt x="892" y="684"/>
                        <a:pt x="980" y="687"/>
                        <a:pt x="1067" y="639"/>
                      </a:cubicBezTo>
                      <a:cubicBezTo>
                        <a:pt x="1103" y="619"/>
                        <a:pt x="1127" y="626"/>
                        <a:pt x="1157" y="646"/>
                      </a:cubicBezTo>
                      <a:cubicBezTo>
                        <a:pt x="1213" y="683"/>
                        <a:pt x="1262" y="731"/>
                        <a:pt x="1326" y="753"/>
                      </a:cubicBezTo>
                      <a:cubicBezTo>
                        <a:pt x="1292" y="840"/>
                        <a:pt x="1252" y="924"/>
                        <a:pt x="1198" y="100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7" name="Freeform 29"/>
                <p:cNvSpPr>
                  <a:spLocks/>
                </p:cNvSpPr>
                <p:nvPr/>
              </p:nvSpPr>
              <p:spPr bwMode="auto">
                <a:xfrm>
                  <a:off x="2278" y="2906"/>
                  <a:ext cx="3404" cy="2074"/>
                </a:xfrm>
                <a:custGeom>
                  <a:avLst/>
                  <a:gdLst>
                    <a:gd name="T0" fmla="*/ 0 w 1439"/>
                    <a:gd name="T1" fmla="*/ 525 h 877"/>
                    <a:gd name="T2" fmla="*/ 59 w 1439"/>
                    <a:gd name="T3" fmla="*/ 116 h 877"/>
                    <a:gd name="T4" fmla="*/ 266 w 1439"/>
                    <a:gd name="T5" fmla="*/ 49 h 877"/>
                    <a:gd name="T6" fmla="*/ 603 w 1439"/>
                    <a:gd name="T7" fmla="*/ 277 h 877"/>
                    <a:gd name="T8" fmla="*/ 635 w 1439"/>
                    <a:gd name="T9" fmla="*/ 335 h 877"/>
                    <a:gd name="T10" fmla="*/ 769 w 1439"/>
                    <a:gd name="T11" fmla="*/ 514 h 877"/>
                    <a:gd name="T12" fmla="*/ 994 w 1439"/>
                    <a:gd name="T13" fmla="*/ 468 h 877"/>
                    <a:gd name="T14" fmla="*/ 1083 w 1439"/>
                    <a:gd name="T15" fmla="*/ 445 h 877"/>
                    <a:gd name="T16" fmla="*/ 1439 w 1439"/>
                    <a:gd name="T17" fmla="*/ 479 h 877"/>
                    <a:gd name="T18" fmla="*/ 0 w 1439"/>
                    <a:gd name="T19" fmla="*/ 52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877">
                      <a:moveTo>
                        <a:pt x="0" y="525"/>
                      </a:moveTo>
                      <a:cubicBezTo>
                        <a:pt x="11" y="387"/>
                        <a:pt x="17" y="249"/>
                        <a:pt x="59" y="116"/>
                      </a:cubicBezTo>
                      <a:cubicBezTo>
                        <a:pt x="83" y="44"/>
                        <a:pt x="208" y="0"/>
                        <a:pt x="266" y="49"/>
                      </a:cubicBezTo>
                      <a:cubicBezTo>
                        <a:pt x="370" y="138"/>
                        <a:pt x="482" y="214"/>
                        <a:pt x="603" y="277"/>
                      </a:cubicBezTo>
                      <a:cubicBezTo>
                        <a:pt x="629" y="291"/>
                        <a:pt x="633" y="310"/>
                        <a:pt x="635" y="335"/>
                      </a:cubicBezTo>
                      <a:cubicBezTo>
                        <a:pt x="642" y="423"/>
                        <a:pt x="690" y="484"/>
                        <a:pt x="769" y="514"/>
                      </a:cubicBezTo>
                      <a:cubicBezTo>
                        <a:pt x="851" y="545"/>
                        <a:pt x="931" y="532"/>
                        <a:pt x="994" y="468"/>
                      </a:cubicBezTo>
                      <a:cubicBezTo>
                        <a:pt x="1022" y="441"/>
                        <a:pt x="1046" y="438"/>
                        <a:pt x="1083" y="445"/>
                      </a:cubicBezTo>
                      <a:cubicBezTo>
                        <a:pt x="1200" y="467"/>
                        <a:pt x="1319" y="479"/>
                        <a:pt x="1439" y="479"/>
                      </a:cubicBezTo>
                      <a:cubicBezTo>
                        <a:pt x="1022" y="877"/>
                        <a:pt x="400" y="866"/>
                        <a:pt x="0"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8" name="Freeform 30"/>
                <p:cNvSpPr>
                  <a:spLocks/>
                </p:cNvSpPr>
                <p:nvPr/>
              </p:nvSpPr>
              <p:spPr bwMode="auto">
                <a:xfrm>
                  <a:off x="4336" y="599"/>
                  <a:ext cx="2252" cy="2283"/>
                </a:xfrm>
                <a:custGeom>
                  <a:avLst/>
                  <a:gdLst>
                    <a:gd name="T0" fmla="*/ 860 w 952"/>
                    <a:gd name="T1" fmla="*/ 965 h 965"/>
                    <a:gd name="T2" fmla="*/ 722 w 952"/>
                    <a:gd name="T3" fmla="*/ 843 h 965"/>
                    <a:gd name="T4" fmla="*/ 690 w 952"/>
                    <a:gd name="T5" fmla="*/ 765 h 965"/>
                    <a:gd name="T6" fmla="*/ 403 w 952"/>
                    <a:gd name="T7" fmla="*/ 507 h 965"/>
                    <a:gd name="T8" fmla="*/ 301 w 952"/>
                    <a:gd name="T9" fmla="*/ 483 h 965"/>
                    <a:gd name="T10" fmla="*/ 40 w 952"/>
                    <a:gd name="T11" fmla="*/ 238 h 965"/>
                    <a:gd name="T12" fmla="*/ 53 w 952"/>
                    <a:gd name="T13" fmla="*/ 158 h 965"/>
                    <a:gd name="T14" fmla="*/ 658 w 952"/>
                    <a:gd name="T15" fmla="*/ 0 h 965"/>
                    <a:gd name="T16" fmla="*/ 860 w 952"/>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65">
                      <a:moveTo>
                        <a:pt x="860" y="965"/>
                      </a:moveTo>
                      <a:cubicBezTo>
                        <a:pt x="828" y="909"/>
                        <a:pt x="768" y="884"/>
                        <a:pt x="722" y="843"/>
                      </a:cubicBezTo>
                      <a:cubicBezTo>
                        <a:pt x="697" y="821"/>
                        <a:pt x="683" y="803"/>
                        <a:pt x="690" y="765"/>
                      </a:cubicBezTo>
                      <a:cubicBezTo>
                        <a:pt x="718" y="595"/>
                        <a:pt x="568" y="458"/>
                        <a:pt x="403" y="507"/>
                      </a:cubicBezTo>
                      <a:cubicBezTo>
                        <a:pt x="360" y="520"/>
                        <a:pt x="332" y="513"/>
                        <a:pt x="301" y="483"/>
                      </a:cubicBezTo>
                      <a:cubicBezTo>
                        <a:pt x="215" y="401"/>
                        <a:pt x="129" y="318"/>
                        <a:pt x="40" y="238"/>
                      </a:cubicBezTo>
                      <a:cubicBezTo>
                        <a:pt x="0" y="201"/>
                        <a:pt x="2" y="182"/>
                        <a:pt x="53" y="158"/>
                      </a:cubicBezTo>
                      <a:cubicBezTo>
                        <a:pt x="244" y="65"/>
                        <a:pt x="445" y="10"/>
                        <a:pt x="658" y="0"/>
                      </a:cubicBezTo>
                      <a:cubicBezTo>
                        <a:pt x="885" y="288"/>
                        <a:pt x="952" y="610"/>
                        <a:pt x="860" y="9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9" name="Freeform 31"/>
                <p:cNvSpPr>
                  <a:spLocks/>
                </p:cNvSpPr>
                <p:nvPr/>
              </p:nvSpPr>
              <p:spPr bwMode="auto">
                <a:xfrm>
                  <a:off x="2050" y="-80"/>
                  <a:ext cx="1425" cy="1630"/>
                </a:xfrm>
                <a:custGeom>
                  <a:avLst/>
                  <a:gdLst>
                    <a:gd name="T0" fmla="*/ 314 w 602"/>
                    <a:gd name="T1" fmla="*/ 0 h 689"/>
                    <a:gd name="T2" fmla="*/ 576 w 602"/>
                    <a:gd name="T3" fmla="*/ 330 h 689"/>
                    <a:gd name="T4" fmla="*/ 569 w 602"/>
                    <a:gd name="T5" fmla="*/ 391 h 689"/>
                    <a:gd name="T6" fmla="*/ 291 w 602"/>
                    <a:gd name="T7" fmla="*/ 637 h 689"/>
                    <a:gd name="T8" fmla="*/ 99 w 602"/>
                    <a:gd name="T9" fmla="*/ 666 h 689"/>
                    <a:gd name="T10" fmla="*/ 54 w 602"/>
                    <a:gd name="T11" fmla="*/ 577 h 689"/>
                    <a:gd name="T12" fmla="*/ 10 w 602"/>
                    <a:gd name="T13" fmla="*/ 303 h 689"/>
                    <a:gd name="T14" fmla="*/ 0 w 602"/>
                    <a:gd name="T15" fmla="*/ 228 h 689"/>
                    <a:gd name="T16" fmla="*/ 314 w 602"/>
                    <a:gd name="T1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689">
                      <a:moveTo>
                        <a:pt x="314" y="0"/>
                      </a:moveTo>
                      <a:cubicBezTo>
                        <a:pt x="395" y="115"/>
                        <a:pt x="475" y="231"/>
                        <a:pt x="576" y="330"/>
                      </a:cubicBezTo>
                      <a:cubicBezTo>
                        <a:pt x="602" y="355"/>
                        <a:pt x="596" y="371"/>
                        <a:pt x="569" y="391"/>
                      </a:cubicBezTo>
                      <a:cubicBezTo>
                        <a:pt x="469" y="465"/>
                        <a:pt x="379" y="550"/>
                        <a:pt x="291" y="637"/>
                      </a:cubicBezTo>
                      <a:cubicBezTo>
                        <a:pt x="237" y="689"/>
                        <a:pt x="163" y="656"/>
                        <a:pt x="99" y="666"/>
                      </a:cubicBezTo>
                      <a:cubicBezTo>
                        <a:pt x="72" y="670"/>
                        <a:pt x="66" y="609"/>
                        <a:pt x="54" y="577"/>
                      </a:cubicBezTo>
                      <a:cubicBezTo>
                        <a:pt x="20" y="489"/>
                        <a:pt x="9" y="397"/>
                        <a:pt x="10" y="303"/>
                      </a:cubicBezTo>
                      <a:cubicBezTo>
                        <a:pt x="11" y="278"/>
                        <a:pt x="21" y="250"/>
                        <a:pt x="0" y="228"/>
                      </a:cubicBezTo>
                      <a:cubicBezTo>
                        <a:pt x="95" y="138"/>
                        <a:pt x="193" y="53"/>
                        <a:pt x="31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0" name="Freeform 32"/>
                <p:cNvSpPr>
                  <a:spLocks/>
                </p:cNvSpPr>
                <p:nvPr/>
              </p:nvSpPr>
              <p:spPr bwMode="auto">
                <a:xfrm>
                  <a:off x="3106" y="-414"/>
                  <a:ext cx="2410" cy="970"/>
                </a:xfrm>
                <a:custGeom>
                  <a:avLst/>
                  <a:gdLst>
                    <a:gd name="T0" fmla="*/ 1019 w 1019"/>
                    <a:gd name="T1" fmla="*/ 271 h 410"/>
                    <a:gd name="T2" fmla="*/ 348 w 1019"/>
                    <a:gd name="T3" fmla="*/ 393 h 410"/>
                    <a:gd name="T4" fmla="*/ 275 w 1019"/>
                    <a:gd name="T5" fmla="*/ 371 h 410"/>
                    <a:gd name="T6" fmla="*/ 59 w 1019"/>
                    <a:gd name="T7" fmla="*/ 132 h 410"/>
                    <a:gd name="T8" fmla="*/ 0 w 1019"/>
                    <a:gd name="T9" fmla="*/ 82 h 410"/>
                    <a:gd name="T10" fmla="*/ 792 w 1019"/>
                    <a:gd name="T11" fmla="*/ 127 h 410"/>
                    <a:gd name="T12" fmla="*/ 1019 w 1019"/>
                    <a:gd name="T13" fmla="*/ 271 h 410"/>
                  </a:gdLst>
                  <a:ahLst/>
                  <a:cxnLst>
                    <a:cxn ang="0">
                      <a:pos x="T0" y="T1"/>
                    </a:cxn>
                    <a:cxn ang="0">
                      <a:pos x="T2" y="T3"/>
                    </a:cxn>
                    <a:cxn ang="0">
                      <a:pos x="T4" y="T5"/>
                    </a:cxn>
                    <a:cxn ang="0">
                      <a:pos x="T6" y="T7"/>
                    </a:cxn>
                    <a:cxn ang="0">
                      <a:pos x="T8" y="T9"/>
                    </a:cxn>
                    <a:cxn ang="0">
                      <a:pos x="T10" y="T11"/>
                    </a:cxn>
                    <a:cxn ang="0">
                      <a:pos x="T12" y="T13"/>
                    </a:cxn>
                  </a:cxnLst>
                  <a:rect l="0" t="0" r="r" b="b"/>
                  <a:pathLst>
                    <a:path w="1019" h="410">
                      <a:moveTo>
                        <a:pt x="1019" y="271"/>
                      </a:moveTo>
                      <a:cubicBezTo>
                        <a:pt x="784" y="247"/>
                        <a:pt x="559" y="284"/>
                        <a:pt x="348" y="393"/>
                      </a:cubicBezTo>
                      <a:cubicBezTo>
                        <a:pt x="314" y="410"/>
                        <a:pt x="295" y="393"/>
                        <a:pt x="275" y="371"/>
                      </a:cubicBezTo>
                      <a:cubicBezTo>
                        <a:pt x="203" y="291"/>
                        <a:pt x="130" y="212"/>
                        <a:pt x="59" y="132"/>
                      </a:cubicBezTo>
                      <a:cubicBezTo>
                        <a:pt x="41" y="113"/>
                        <a:pt x="26" y="91"/>
                        <a:pt x="0" y="82"/>
                      </a:cubicBezTo>
                      <a:cubicBezTo>
                        <a:pt x="270" y="0"/>
                        <a:pt x="534" y="10"/>
                        <a:pt x="792" y="127"/>
                      </a:cubicBezTo>
                      <a:cubicBezTo>
                        <a:pt x="874" y="165"/>
                        <a:pt x="952" y="209"/>
                        <a:pt x="1019" y="2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1" name="Freeform 33"/>
                <p:cNvSpPr>
                  <a:spLocks/>
                </p:cNvSpPr>
                <p:nvPr/>
              </p:nvSpPr>
              <p:spPr bwMode="auto">
                <a:xfrm>
                  <a:off x="1355" y="793"/>
                  <a:ext cx="603" cy="2893"/>
                </a:xfrm>
                <a:custGeom>
                  <a:avLst/>
                  <a:gdLst>
                    <a:gd name="T0" fmla="*/ 190 w 255"/>
                    <a:gd name="T1" fmla="*/ 0 h 1223"/>
                    <a:gd name="T2" fmla="*/ 224 w 255"/>
                    <a:gd name="T3" fmla="*/ 379 h 1223"/>
                    <a:gd name="T4" fmla="*/ 215 w 255"/>
                    <a:gd name="T5" fmla="*/ 452 h 1223"/>
                    <a:gd name="T6" fmla="*/ 227 w 255"/>
                    <a:gd name="T7" fmla="*/ 791 h 1223"/>
                    <a:gd name="T8" fmla="*/ 245 w 255"/>
                    <a:gd name="T9" fmla="*/ 906 h 1223"/>
                    <a:gd name="T10" fmla="*/ 203 w 255"/>
                    <a:gd name="T11" fmla="*/ 1223 h 1223"/>
                    <a:gd name="T12" fmla="*/ 6 w 255"/>
                    <a:gd name="T13" fmla="*/ 578 h 1223"/>
                    <a:gd name="T14" fmla="*/ 190 w 255"/>
                    <a:gd name="T15" fmla="*/ 0 h 1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223">
                      <a:moveTo>
                        <a:pt x="190" y="0"/>
                      </a:moveTo>
                      <a:cubicBezTo>
                        <a:pt x="165" y="130"/>
                        <a:pt x="177" y="257"/>
                        <a:pt x="224" y="379"/>
                      </a:cubicBezTo>
                      <a:cubicBezTo>
                        <a:pt x="235" y="408"/>
                        <a:pt x="228" y="428"/>
                        <a:pt x="215" y="452"/>
                      </a:cubicBezTo>
                      <a:cubicBezTo>
                        <a:pt x="155" y="567"/>
                        <a:pt x="155" y="682"/>
                        <a:pt x="227" y="791"/>
                      </a:cubicBezTo>
                      <a:cubicBezTo>
                        <a:pt x="252" y="830"/>
                        <a:pt x="255" y="864"/>
                        <a:pt x="245" y="906"/>
                      </a:cubicBezTo>
                      <a:cubicBezTo>
                        <a:pt x="219" y="1010"/>
                        <a:pt x="200" y="1115"/>
                        <a:pt x="203" y="1223"/>
                      </a:cubicBezTo>
                      <a:cubicBezTo>
                        <a:pt x="75" y="1027"/>
                        <a:pt x="0" y="814"/>
                        <a:pt x="6" y="578"/>
                      </a:cubicBezTo>
                      <a:cubicBezTo>
                        <a:pt x="12" y="368"/>
                        <a:pt x="65" y="172"/>
                        <a:pt x="19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grpSp>
        <p:grpSp>
          <p:nvGrpSpPr>
            <p:cNvPr id="53" name="Group 52"/>
            <p:cNvGrpSpPr/>
            <p:nvPr/>
          </p:nvGrpSpPr>
          <p:grpSpPr>
            <a:xfrm>
              <a:off x="9532292" y="4607520"/>
              <a:ext cx="2088151" cy="559956"/>
              <a:chOff x="8958791" y="4240476"/>
              <a:chExt cx="2441975" cy="654837"/>
            </a:xfrm>
          </p:grpSpPr>
          <p:grpSp>
            <p:nvGrpSpPr>
              <p:cNvPr id="74" name="Group 36"/>
              <p:cNvGrpSpPr>
                <a:grpSpLocks noChangeAspect="1"/>
              </p:cNvGrpSpPr>
              <p:nvPr/>
            </p:nvGrpSpPr>
            <p:grpSpPr bwMode="auto">
              <a:xfrm>
                <a:off x="8958791" y="4240476"/>
                <a:ext cx="654837" cy="654837"/>
                <a:chOff x="3178" y="1469"/>
                <a:chExt cx="1474" cy="1474"/>
              </a:xfrm>
            </p:grpSpPr>
            <p:sp>
              <p:nvSpPr>
                <p:cNvPr id="76" name="Freeform 37"/>
                <p:cNvSpPr>
                  <a:spLocks noEditPoints="1"/>
                </p:cNvSpPr>
                <p:nvPr/>
              </p:nvSpPr>
              <p:spPr bwMode="auto">
                <a:xfrm>
                  <a:off x="3178" y="1469"/>
                  <a:ext cx="1474" cy="1474"/>
                </a:xfrm>
                <a:custGeom>
                  <a:avLst/>
                  <a:gdLst>
                    <a:gd name="T0" fmla="*/ 621 w 621"/>
                    <a:gd name="T1" fmla="*/ 311 h 621"/>
                    <a:gd name="T2" fmla="*/ 311 w 621"/>
                    <a:gd name="T3" fmla="*/ 621 h 621"/>
                    <a:gd name="T4" fmla="*/ 0 w 621"/>
                    <a:gd name="T5" fmla="*/ 311 h 621"/>
                    <a:gd name="T6" fmla="*/ 311 w 621"/>
                    <a:gd name="T7" fmla="*/ 0 h 621"/>
                    <a:gd name="T8" fmla="*/ 621 w 621"/>
                    <a:gd name="T9" fmla="*/ 311 h 621"/>
                    <a:gd name="T10" fmla="*/ 311 w 621"/>
                    <a:gd name="T11" fmla="*/ 34 h 621"/>
                    <a:gd name="T12" fmla="*/ 34 w 621"/>
                    <a:gd name="T13" fmla="*/ 311 h 621"/>
                    <a:gd name="T14" fmla="*/ 311 w 621"/>
                    <a:gd name="T15" fmla="*/ 587 h 621"/>
                    <a:gd name="T16" fmla="*/ 587 w 621"/>
                    <a:gd name="T17" fmla="*/ 311 h 621"/>
                    <a:gd name="T18" fmla="*/ 311 w 621"/>
                    <a:gd name="T19" fmla="*/ 3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621" y="311"/>
                      </a:moveTo>
                      <a:cubicBezTo>
                        <a:pt x="621" y="482"/>
                        <a:pt x="482" y="621"/>
                        <a:pt x="311" y="621"/>
                      </a:cubicBezTo>
                      <a:cubicBezTo>
                        <a:pt x="139" y="621"/>
                        <a:pt x="0" y="482"/>
                        <a:pt x="0" y="311"/>
                      </a:cubicBezTo>
                      <a:cubicBezTo>
                        <a:pt x="0" y="139"/>
                        <a:pt x="139" y="0"/>
                        <a:pt x="311" y="0"/>
                      </a:cubicBezTo>
                      <a:cubicBezTo>
                        <a:pt x="482" y="0"/>
                        <a:pt x="621" y="139"/>
                        <a:pt x="621" y="311"/>
                      </a:cubicBezTo>
                      <a:close/>
                      <a:moveTo>
                        <a:pt x="311" y="34"/>
                      </a:moveTo>
                      <a:cubicBezTo>
                        <a:pt x="158" y="34"/>
                        <a:pt x="34" y="158"/>
                        <a:pt x="34" y="311"/>
                      </a:cubicBezTo>
                      <a:cubicBezTo>
                        <a:pt x="34" y="464"/>
                        <a:pt x="158" y="587"/>
                        <a:pt x="311" y="587"/>
                      </a:cubicBezTo>
                      <a:cubicBezTo>
                        <a:pt x="464" y="587"/>
                        <a:pt x="587" y="464"/>
                        <a:pt x="587" y="311"/>
                      </a:cubicBezTo>
                      <a:cubicBezTo>
                        <a:pt x="587" y="158"/>
                        <a:pt x="464" y="34"/>
                        <a:pt x="311"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7" name="Freeform 38"/>
                <p:cNvSpPr>
                  <a:spLocks/>
                </p:cNvSpPr>
                <p:nvPr/>
              </p:nvSpPr>
              <p:spPr bwMode="auto">
                <a:xfrm>
                  <a:off x="3738" y="1884"/>
                  <a:ext cx="536" cy="646"/>
                </a:xfrm>
                <a:custGeom>
                  <a:avLst/>
                  <a:gdLst>
                    <a:gd name="T0" fmla="*/ 0 w 536"/>
                    <a:gd name="T1" fmla="*/ 0 h 646"/>
                    <a:gd name="T2" fmla="*/ 0 w 536"/>
                    <a:gd name="T3" fmla="*/ 646 h 646"/>
                    <a:gd name="T4" fmla="*/ 536 w 536"/>
                    <a:gd name="T5" fmla="*/ 323 h 646"/>
                    <a:gd name="T6" fmla="*/ 0 w 536"/>
                    <a:gd name="T7" fmla="*/ 0 h 646"/>
                  </a:gdLst>
                  <a:ahLst/>
                  <a:cxnLst>
                    <a:cxn ang="0">
                      <a:pos x="T0" y="T1"/>
                    </a:cxn>
                    <a:cxn ang="0">
                      <a:pos x="T2" y="T3"/>
                    </a:cxn>
                    <a:cxn ang="0">
                      <a:pos x="T4" y="T5"/>
                    </a:cxn>
                    <a:cxn ang="0">
                      <a:pos x="T6" y="T7"/>
                    </a:cxn>
                  </a:cxnLst>
                  <a:rect l="0" t="0" r="r" b="b"/>
                  <a:pathLst>
                    <a:path w="536" h="646">
                      <a:moveTo>
                        <a:pt x="0" y="0"/>
                      </a:moveTo>
                      <a:lnTo>
                        <a:pt x="0" y="646"/>
                      </a:lnTo>
                      <a:lnTo>
                        <a:pt x="536" y="3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78" name="TextBox 77"/>
              <p:cNvSpPr txBox="1"/>
              <p:nvPr/>
            </p:nvSpPr>
            <p:spPr>
              <a:xfrm>
                <a:off x="9694484" y="4370132"/>
                <a:ext cx="170628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Media Services</a:t>
                </a:r>
              </a:p>
            </p:txBody>
          </p:sp>
        </p:grpSp>
        <p:grpSp>
          <p:nvGrpSpPr>
            <p:cNvPr id="57" name="Group 56"/>
            <p:cNvGrpSpPr/>
            <p:nvPr/>
          </p:nvGrpSpPr>
          <p:grpSpPr>
            <a:xfrm>
              <a:off x="9066003" y="5346208"/>
              <a:ext cx="1679994" cy="753338"/>
              <a:chOff x="8665237" y="5014578"/>
              <a:chExt cx="1964658" cy="880986"/>
            </a:xfrm>
          </p:grpSpPr>
          <p:grpSp>
            <p:nvGrpSpPr>
              <p:cNvPr id="80" name="Group 41"/>
              <p:cNvGrpSpPr>
                <a:grpSpLocks noChangeAspect="1"/>
              </p:cNvGrpSpPr>
              <p:nvPr/>
            </p:nvGrpSpPr>
            <p:grpSpPr bwMode="auto">
              <a:xfrm>
                <a:off x="8665237" y="5014578"/>
                <a:ext cx="671594" cy="880986"/>
                <a:chOff x="3304" y="1316"/>
                <a:chExt cx="1222" cy="1603"/>
              </a:xfrm>
            </p:grpSpPr>
            <p:sp>
              <p:nvSpPr>
                <p:cNvPr id="82" name="Freeform 42"/>
                <p:cNvSpPr>
                  <a:spLocks noEditPoints="1"/>
                </p:cNvSpPr>
                <p:nvPr/>
              </p:nvSpPr>
              <p:spPr bwMode="auto">
                <a:xfrm>
                  <a:off x="3546" y="1594"/>
                  <a:ext cx="980" cy="978"/>
                </a:xfrm>
                <a:custGeom>
                  <a:avLst/>
                  <a:gdLst>
                    <a:gd name="T0" fmla="*/ 412 w 412"/>
                    <a:gd name="T1" fmla="*/ 206 h 412"/>
                    <a:gd name="T2" fmla="*/ 206 w 412"/>
                    <a:gd name="T3" fmla="*/ 412 h 412"/>
                    <a:gd name="T4" fmla="*/ 0 w 412"/>
                    <a:gd name="T5" fmla="*/ 206 h 412"/>
                    <a:gd name="T6" fmla="*/ 206 w 412"/>
                    <a:gd name="T7" fmla="*/ 0 h 412"/>
                    <a:gd name="T8" fmla="*/ 412 w 412"/>
                    <a:gd name="T9" fmla="*/ 206 h 412"/>
                    <a:gd name="T10" fmla="*/ 206 w 412"/>
                    <a:gd name="T11" fmla="*/ 34 h 412"/>
                    <a:gd name="T12" fmla="*/ 34 w 412"/>
                    <a:gd name="T13" fmla="*/ 206 h 412"/>
                    <a:gd name="T14" fmla="*/ 206 w 412"/>
                    <a:gd name="T15" fmla="*/ 378 h 412"/>
                    <a:gd name="T16" fmla="*/ 378 w 412"/>
                    <a:gd name="T17" fmla="*/ 206 h 412"/>
                    <a:gd name="T18" fmla="*/ 206 w 412"/>
                    <a:gd name="T19" fmla="*/ 3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12">
                      <a:moveTo>
                        <a:pt x="412" y="206"/>
                      </a:moveTo>
                      <a:cubicBezTo>
                        <a:pt x="412" y="320"/>
                        <a:pt x="320" y="412"/>
                        <a:pt x="206" y="412"/>
                      </a:cubicBezTo>
                      <a:cubicBezTo>
                        <a:pt x="92" y="412"/>
                        <a:pt x="0" y="320"/>
                        <a:pt x="0" y="206"/>
                      </a:cubicBezTo>
                      <a:cubicBezTo>
                        <a:pt x="0" y="92"/>
                        <a:pt x="92" y="0"/>
                        <a:pt x="206" y="0"/>
                      </a:cubicBezTo>
                      <a:cubicBezTo>
                        <a:pt x="320" y="0"/>
                        <a:pt x="412" y="92"/>
                        <a:pt x="412" y="206"/>
                      </a:cubicBezTo>
                      <a:close/>
                      <a:moveTo>
                        <a:pt x="206" y="34"/>
                      </a:moveTo>
                      <a:cubicBezTo>
                        <a:pt x="111" y="34"/>
                        <a:pt x="34" y="111"/>
                        <a:pt x="34" y="206"/>
                      </a:cubicBezTo>
                      <a:cubicBezTo>
                        <a:pt x="34" y="301"/>
                        <a:pt x="111" y="378"/>
                        <a:pt x="206" y="378"/>
                      </a:cubicBezTo>
                      <a:cubicBezTo>
                        <a:pt x="301" y="378"/>
                        <a:pt x="378" y="301"/>
                        <a:pt x="378" y="206"/>
                      </a:cubicBezTo>
                      <a:cubicBezTo>
                        <a:pt x="378" y="111"/>
                        <a:pt x="301" y="34"/>
                        <a:pt x="2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3" name="Freeform 43"/>
                <p:cNvSpPr>
                  <a:spLocks/>
                </p:cNvSpPr>
                <p:nvPr/>
              </p:nvSpPr>
              <p:spPr bwMode="auto">
                <a:xfrm>
                  <a:off x="3984" y="1725"/>
                  <a:ext cx="88" cy="427"/>
                </a:xfrm>
                <a:custGeom>
                  <a:avLst/>
                  <a:gdLst>
                    <a:gd name="T0" fmla="*/ 19 w 37"/>
                    <a:gd name="T1" fmla="*/ 180 h 180"/>
                    <a:gd name="T2" fmla="*/ 19 w 37"/>
                    <a:gd name="T3" fmla="*/ 180 h 180"/>
                    <a:gd name="T4" fmla="*/ 0 w 37"/>
                    <a:gd name="T5" fmla="*/ 162 h 180"/>
                    <a:gd name="T6" fmla="*/ 0 w 37"/>
                    <a:gd name="T7" fmla="*/ 18 h 180"/>
                    <a:gd name="T8" fmla="*/ 19 w 37"/>
                    <a:gd name="T9" fmla="*/ 0 h 180"/>
                    <a:gd name="T10" fmla="*/ 19 w 37"/>
                    <a:gd name="T11" fmla="*/ 0 h 180"/>
                    <a:gd name="T12" fmla="*/ 37 w 37"/>
                    <a:gd name="T13" fmla="*/ 18 h 180"/>
                    <a:gd name="T14" fmla="*/ 37 w 37"/>
                    <a:gd name="T15" fmla="*/ 162 h 180"/>
                    <a:gd name="T16" fmla="*/ 19 w 37"/>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80">
                      <a:moveTo>
                        <a:pt x="19" y="180"/>
                      </a:moveTo>
                      <a:cubicBezTo>
                        <a:pt x="19" y="180"/>
                        <a:pt x="19" y="180"/>
                        <a:pt x="19" y="180"/>
                      </a:cubicBezTo>
                      <a:cubicBezTo>
                        <a:pt x="9" y="180"/>
                        <a:pt x="0" y="172"/>
                        <a:pt x="0" y="162"/>
                      </a:cubicBezTo>
                      <a:cubicBezTo>
                        <a:pt x="0" y="18"/>
                        <a:pt x="0" y="18"/>
                        <a:pt x="0" y="18"/>
                      </a:cubicBezTo>
                      <a:cubicBezTo>
                        <a:pt x="0" y="8"/>
                        <a:pt x="9" y="0"/>
                        <a:pt x="19" y="0"/>
                      </a:cubicBezTo>
                      <a:cubicBezTo>
                        <a:pt x="19" y="0"/>
                        <a:pt x="19" y="0"/>
                        <a:pt x="19" y="0"/>
                      </a:cubicBezTo>
                      <a:cubicBezTo>
                        <a:pt x="29" y="0"/>
                        <a:pt x="37" y="8"/>
                        <a:pt x="37" y="18"/>
                      </a:cubicBezTo>
                      <a:cubicBezTo>
                        <a:pt x="37" y="162"/>
                        <a:pt x="37" y="162"/>
                        <a:pt x="37" y="162"/>
                      </a:cubicBezTo>
                      <a:cubicBezTo>
                        <a:pt x="37" y="172"/>
                        <a:pt x="29" y="180"/>
                        <a:pt x="19"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4" name="Freeform 44"/>
                <p:cNvSpPr>
                  <a:spLocks/>
                </p:cNvSpPr>
                <p:nvPr/>
              </p:nvSpPr>
              <p:spPr bwMode="auto">
                <a:xfrm>
                  <a:off x="3993" y="2026"/>
                  <a:ext cx="309" cy="202"/>
                </a:xfrm>
                <a:custGeom>
                  <a:avLst/>
                  <a:gdLst>
                    <a:gd name="T0" fmla="*/ 5 w 130"/>
                    <a:gd name="T1" fmla="*/ 13 h 85"/>
                    <a:gd name="T2" fmla="*/ 5 w 130"/>
                    <a:gd name="T3" fmla="*/ 13 h 85"/>
                    <a:gd name="T4" fmla="*/ 29 w 130"/>
                    <a:gd name="T5" fmla="*/ 5 h 85"/>
                    <a:gd name="T6" fmla="*/ 117 w 130"/>
                    <a:gd name="T7" fmla="*/ 47 h 85"/>
                    <a:gd name="T8" fmla="*/ 125 w 130"/>
                    <a:gd name="T9" fmla="*/ 72 h 85"/>
                    <a:gd name="T10" fmla="*/ 125 w 130"/>
                    <a:gd name="T11" fmla="*/ 72 h 85"/>
                    <a:gd name="T12" fmla="*/ 101 w 130"/>
                    <a:gd name="T13" fmla="*/ 80 h 85"/>
                    <a:gd name="T14" fmla="*/ 13 w 130"/>
                    <a:gd name="T15" fmla="*/ 38 h 85"/>
                    <a:gd name="T16" fmla="*/ 5 w 130"/>
                    <a:gd name="T17"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85">
                      <a:moveTo>
                        <a:pt x="5" y="13"/>
                      </a:moveTo>
                      <a:cubicBezTo>
                        <a:pt x="5" y="13"/>
                        <a:pt x="5" y="13"/>
                        <a:pt x="5" y="13"/>
                      </a:cubicBezTo>
                      <a:cubicBezTo>
                        <a:pt x="9" y="4"/>
                        <a:pt x="20" y="0"/>
                        <a:pt x="29" y="5"/>
                      </a:cubicBezTo>
                      <a:cubicBezTo>
                        <a:pt x="117" y="47"/>
                        <a:pt x="117" y="47"/>
                        <a:pt x="117" y="47"/>
                      </a:cubicBezTo>
                      <a:cubicBezTo>
                        <a:pt x="126" y="52"/>
                        <a:pt x="130" y="63"/>
                        <a:pt x="125" y="72"/>
                      </a:cubicBezTo>
                      <a:cubicBezTo>
                        <a:pt x="125" y="72"/>
                        <a:pt x="125" y="72"/>
                        <a:pt x="125" y="72"/>
                      </a:cubicBezTo>
                      <a:cubicBezTo>
                        <a:pt x="121" y="81"/>
                        <a:pt x="110" y="85"/>
                        <a:pt x="101" y="80"/>
                      </a:cubicBezTo>
                      <a:cubicBezTo>
                        <a:pt x="13" y="38"/>
                        <a:pt x="13" y="38"/>
                        <a:pt x="13" y="38"/>
                      </a:cubicBezTo>
                      <a:cubicBezTo>
                        <a:pt x="4" y="33"/>
                        <a:pt x="0" y="22"/>
                        <a:pt x="5"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5" name="Freeform 45"/>
                <p:cNvSpPr>
                  <a:spLocks/>
                </p:cNvSpPr>
                <p:nvPr/>
              </p:nvSpPr>
              <p:spPr bwMode="auto">
                <a:xfrm>
                  <a:off x="3304" y="1316"/>
                  <a:ext cx="1107" cy="1603"/>
                </a:xfrm>
                <a:custGeom>
                  <a:avLst/>
                  <a:gdLst>
                    <a:gd name="T0" fmla="*/ 466 w 466"/>
                    <a:gd name="T1" fmla="*/ 151 h 675"/>
                    <a:gd name="T2" fmla="*/ 128 w 466"/>
                    <a:gd name="T3" fmla="*/ 117 h 675"/>
                    <a:gd name="T4" fmla="*/ 4 w 466"/>
                    <a:gd name="T5" fmla="*/ 355 h 675"/>
                    <a:gd name="T6" fmla="*/ 296 w 466"/>
                    <a:gd name="T7" fmla="*/ 619 h 675"/>
                    <a:gd name="T8" fmla="*/ 296 w 466"/>
                    <a:gd name="T9" fmla="*/ 675 h 675"/>
                    <a:gd name="T10" fmla="*/ 372 w 466"/>
                    <a:gd name="T11" fmla="*/ 589 h 675"/>
                    <a:gd name="T12" fmla="*/ 291 w 466"/>
                    <a:gd name="T13" fmla="*/ 511 h 675"/>
                    <a:gd name="T14" fmla="*/ 291 w 466"/>
                    <a:gd name="T15" fmla="*/ 559 h 675"/>
                    <a:gd name="T16" fmla="*/ 73 w 466"/>
                    <a:gd name="T17" fmla="*/ 367 h 675"/>
                    <a:gd name="T18" fmla="*/ 205 w 466"/>
                    <a:gd name="T19" fmla="*/ 111 h 675"/>
                    <a:gd name="T20" fmla="*/ 466 w 466"/>
                    <a:gd name="T21" fmla="*/ 15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675">
                      <a:moveTo>
                        <a:pt x="466" y="151"/>
                      </a:moveTo>
                      <a:cubicBezTo>
                        <a:pt x="466" y="151"/>
                        <a:pt x="324" y="0"/>
                        <a:pt x="128" y="117"/>
                      </a:cubicBezTo>
                      <a:cubicBezTo>
                        <a:pt x="128" y="117"/>
                        <a:pt x="0" y="193"/>
                        <a:pt x="4" y="355"/>
                      </a:cubicBezTo>
                      <a:cubicBezTo>
                        <a:pt x="4" y="355"/>
                        <a:pt x="10" y="610"/>
                        <a:pt x="296" y="619"/>
                      </a:cubicBezTo>
                      <a:cubicBezTo>
                        <a:pt x="296" y="675"/>
                        <a:pt x="296" y="675"/>
                        <a:pt x="296" y="675"/>
                      </a:cubicBezTo>
                      <a:cubicBezTo>
                        <a:pt x="372" y="589"/>
                        <a:pt x="372" y="589"/>
                        <a:pt x="372" y="589"/>
                      </a:cubicBezTo>
                      <a:cubicBezTo>
                        <a:pt x="291" y="511"/>
                        <a:pt x="291" y="511"/>
                        <a:pt x="291" y="511"/>
                      </a:cubicBezTo>
                      <a:cubicBezTo>
                        <a:pt x="291" y="559"/>
                        <a:pt x="291" y="559"/>
                        <a:pt x="291" y="559"/>
                      </a:cubicBezTo>
                      <a:cubicBezTo>
                        <a:pt x="291" y="559"/>
                        <a:pt x="122" y="557"/>
                        <a:pt x="73" y="367"/>
                      </a:cubicBezTo>
                      <a:cubicBezTo>
                        <a:pt x="73" y="367"/>
                        <a:pt x="40" y="199"/>
                        <a:pt x="205" y="111"/>
                      </a:cubicBezTo>
                      <a:cubicBezTo>
                        <a:pt x="205" y="111"/>
                        <a:pt x="331" y="41"/>
                        <a:pt x="466"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86" name="TextBox 85"/>
              <p:cNvSpPr txBox="1"/>
              <p:nvPr/>
            </p:nvSpPr>
            <p:spPr>
              <a:xfrm>
                <a:off x="9422263" y="5241047"/>
                <a:ext cx="120763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Scheduler</a:t>
                </a:r>
              </a:p>
            </p:txBody>
          </p:sp>
        </p:grpSp>
        <p:grpSp>
          <p:nvGrpSpPr>
            <p:cNvPr id="59" name="Group 58"/>
            <p:cNvGrpSpPr/>
            <p:nvPr/>
          </p:nvGrpSpPr>
          <p:grpSpPr>
            <a:xfrm>
              <a:off x="8663502" y="6309040"/>
              <a:ext cx="2303191" cy="562977"/>
              <a:chOff x="8300421" y="6060426"/>
              <a:chExt cx="2693452" cy="658370"/>
            </a:xfrm>
          </p:grpSpPr>
          <p:sp>
            <p:nvSpPr>
              <p:cNvPr id="90" name="Freeform 49"/>
              <p:cNvSpPr>
                <a:spLocks/>
              </p:cNvSpPr>
              <p:nvPr/>
            </p:nvSpPr>
            <p:spPr bwMode="auto">
              <a:xfrm>
                <a:off x="8300421" y="6060426"/>
                <a:ext cx="658370" cy="658370"/>
              </a:xfrm>
              <a:custGeom>
                <a:avLst/>
                <a:gdLst>
                  <a:gd name="T0" fmla="*/ 57 w 600"/>
                  <a:gd name="T1" fmla="*/ 0 h 600"/>
                  <a:gd name="T2" fmla="*/ 536 w 600"/>
                  <a:gd name="T3" fmla="*/ 0 h 600"/>
                  <a:gd name="T4" fmla="*/ 600 w 600"/>
                  <a:gd name="T5" fmla="*/ 61 h 600"/>
                  <a:gd name="T6" fmla="*/ 600 w 600"/>
                  <a:gd name="T7" fmla="*/ 272 h 600"/>
                  <a:gd name="T8" fmla="*/ 16 w 600"/>
                  <a:gd name="T9" fmla="*/ 272 h 600"/>
                  <a:gd name="T10" fmla="*/ 162 w 600"/>
                  <a:gd name="T11" fmla="*/ 397 h 600"/>
                  <a:gd name="T12" fmla="*/ 162 w 600"/>
                  <a:gd name="T13" fmla="*/ 331 h 600"/>
                  <a:gd name="T14" fmla="*/ 600 w 600"/>
                  <a:gd name="T15" fmla="*/ 331 h 600"/>
                  <a:gd name="T16" fmla="*/ 600 w 600"/>
                  <a:gd name="T17" fmla="*/ 405 h 600"/>
                  <a:gd name="T18" fmla="*/ 537 w 600"/>
                  <a:gd name="T19" fmla="*/ 470 h 600"/>
                  <a:gd name="T20" fmla="*/ 368 w 600"/>
                  <a:gd name="T21" fmla="*/ 470 h 600"/>
                  <a:gd name="T22" fmla="*/ 368 w 600"/>
                  <a:gd name="T23" fmla="*/ 600 h 600"/>
                  <a:gd name="T24" fmla="*/ 235 w 600"/>
                  <a:gd name="T25" fmla="*/ 469 h 600"/>
                  <a:gd name="T26" fmla="*/ 75 w 600"/>
                  <a:gd name="T27" fmla="*/ 469 h 600"/>
                  <a:gd name="T28" fmla="*/ 0 w 600"/>
                  <a:gd name="T29" fmla="*/ 392 h 600"/>
                  <a:gd name="T30" fmla="*/ 0 w 600"/>
                  <a:gd name="T31" fmla="*/ 208 h 600"/>
                  <a:gd name="T32" fmla="*/ 589 w 600"/>
                  <a:gd name="T33" fmla="*/ 208 h 600"/>
                  <a:gd name="T34" fmla="*/ 438 w 600"/>
                  <a:gd name="T35" fmla="*/ 80 h 600"/>
                  <a:gd name="T36" fmla="*/ 438 w 600"/>
                  <a:gd name="T37" fmla="*/ 140 h 600"/>
                  <a:gd name="T38" fmla="*/ 0 w 600"/>
                  <a:gd name="T39" fmla="*/ 140 h 600"/>
                  <a:gd name="T40" fmla="*/ 0 w 600"/>
                  <a:gd name="T41" fmla="*/ 59 h 600"/>
                  <a:gd name="T42" fmla="*/ 57 w 600"/>
                  <a:gd name="T4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0" h="600">
                    <a:moveTo>
                      <a:pt x="57" y="0"/>
                    </a:moveTo>
                    <a:cubicBezTo>
                      <a:pt x="536" y="0"/>
                      <a:pt x="536" y="0"/>
                      <a:pt x="536" y="0"/>
                    </a:cubicBezTo>
                    <a:cubicBezTo>
                      <a:pt x="536" y="0"/>
                      <a:pt x="593" y="10"/>
                      <a:pt x="600" y="61"/>
                    </a:cubicBezTo>
                    <a:cubicBezTo>
                      <a:pt x="600" y="272"/>
                      <a:pt x="600" y="272"/>
                      <a:pt x="600" y="272"/>
                    </a:cubicBezTo>
                    <a:cubicBezTo>
                      <a:pt x="16" y="272"/>
                      <a:pt x="16" y="272"/>
                      <a:pt x="16" y="272"/>
                    </a:cubicBezTo>
                    <a:cubicBezTo>
                      <a:pt x="162" y="397"/>
                      <a:pt x="162" y="397"/>
                      <a:pt x="162" y="397"/>
                    </a:cubicBezTo>
                    <a:cubicBezTo>
                      <a:pt x="162" y="331"/>
                      <a:pt x="162" y="331"/>
                      <a:pt x="162" y="331"/>
                    </a:cubicBezTo>
                    <a:cubicBezTo>
                      <a:pt x="600" y="331"/>
                      <a:pt x="600" y="331"/>
                      <a:pt x="600" y="331"/>
                    </a:cubicBezTo>
                    <a:cubicBezTo>
                      <a:pt x="600" y="405"/>
                      <a:pt x="600" y="405"/>
                      <a:pt x="600" y="405"/>
                    </a:cubicBezTo>
                    <a:cubicBezTo>
                      <a:pt x="600" y="405"/>
                      <a:pt x="589" y="459"/>
                      <a:pt x="537" y="470"/>
                    </a:cubicBezTo>
                    <a:cubicBezTo>
                      <a:pt x="368" y="470"/>
                      <a:pt x="368" y="470"/>
                      <a:pt x="368" y="470"/>
                    </a:cubicBezTo>
                    <a:cubicBezTo>
                      <a:pt x="368" y="600"/>
                      <a:pt x="368" y="600"/>
                      <a:pt x="368" y="600"/>
                    </a:cubicBezTo>
                    <a:cubicBezTo>
                      <a:pt x="235" y="469"/>
                      <a:pt x="235" y="469"/>
                      <a:pt x="235" y="469"/>
                    </a:cubicBezTo>
                    <a:cubicBezTo>
                      <a:pt x="75" y="469"/>
                      <a:pt x="75" y="469"/>
                      <a:pt x="75" y="469"/>
                    </a:cubicBezTo>
                    <a:cubicBezTo>
                      <a:pt x="75" y="469"/>
                      <a:pt x="19" y="474"/>
                      <a:pt x="0" y="392"/>
                    </a:cubicBezTo>
                    <a:cubicBezTo>
                      <a:pt x="0" y="208"/>
                      <a:pt x="0" y="208"/>
                      <a:pt x="0" y="208"/>
                    </a:cubicBezTo>
                    <a:cubicBezTo>
                      <a:pt x="589" y="208"/>
                      <a:pt x="589" y="208"/>
                      <a:pt x="589" y="208"/>
                    </a:cubicBezTo>
                    <a:cubicBezTo>
                      <a:pt x="438" y="80"/>
                      <a:pt x="438" y="80"/>
                      <a:pt x="438" y="80"/>
                    </a:cubicBezTo>
                    <a:cubicBezTo>
                      <a:pt x="438" y="140"/>
                      <a:pt x="438" y="140"/>
                      <a:pt x="438" y="140"/>
                    </a:cubicBezTo>
                    <a:cubicBezTo>
                      <a:pt x="0" y="140"/>
                      <a:pt x="0" y="140"/>
                      <a:pt x="0" y="140"/>
                    </a:cubicBezTo>
                    <a:cubicBezTo>
                      <a:pt x="0" y="59"/>
                      <a:pt x="0" y="59"/>
                      <a:pt x="0" y="59"/>
                    </a:cubicBezTo>
                    <a:cubicBezTo>
                      <a:pt x="0" y="59"/>
                      <a:pt x="2" y="7"/>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91" name="TextBox 90"/>
              <p:cNvSpPr txBox="1"/>
              <p:nvPr/>
            </p:nvSpPr>
            <p:spPr>
              <a:xfrm>
                <a:off x="9042016" y="6130689"/>
                <a:ext cx="1951857"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Notification Hubs</a:t>
                </a:r>
              </a:p>
            </p:txBody>
          </p:sp>
        </p:grpSp>
      </p:grpSp>
      <p:grpSp>
        <p:nvGrpSpPr>
          <p:cNvPr id="87" name="Group 86"/>
          <p:cNvGrpSpPr/>
          <p:nvPr/>
        </p:nvGrpSpPr>
        <p:grpSpPr>
          <a:xfrm>
            <a:off x="4984371" y="1808230"/>
            <a:ext cx="3196227" cy="4483107"/>
            <a:chOff x="4988689" y="1770155"/>
            <a:chExt cx="3260318" cy="4573003"/>
          </a:xfrm>
        </p:grpSpPr>
        <p:sp>
          <p:nvSpPr>
            <p:cNvPr id="36" name="TextBox 35"/>
            <p:cNvSpPr txBox="1"/>
            <p:nvPr/>
          </p:nvSpPr>
          <p:spPr>
            <a:xfrm>
              <a:off x="5130223" y="1770155"/>
              <a:ext cx="3118784" cy="842166"/>
            </a:xfrm>
            <a:prstGeom prst="rect">
              <a:avLst/>
            </a:prstGeom>
            <a:noFill/>
          </p:spPr>
          <p:txBody>
            <a:bodyPr wrap="square" rtlCol="0">
              <a:spAutoFit/>
            </a:bodyPr>
            <a:lstStyle/>
            <a:p>
              <a:pPr defTabSz="896386">
                <a:lnSpc>
                  <a:spcPct val="90000"/>
                </a:lnSpc>
                <a:defRPr/>
              </a:pPr>
              <a:r>
                <a:rPr lang="en-AU" sz="1765" b="1" kern="0" dirty="0">
                  <a:gradFill>
                    <a:gsLst>
                      <a:gs pos="0">
                        <a:srgbClr val="FFFFFF"/>
                      </a:gs>
                      <a:gs pos="100000">
                        <a:srgbClr val="FFFFFF"/>
                      </a:gs>
                    </a:gsLst>
                    <a:lin ang="21594000" scaled="0"/>
                  </a:gradFill>
                  <a:latin typeface="Segoe UI Light"/>
                </a:rPr>
                <a:t>Full developer ecosystems in Azure for your deployment needs and beyond</a:t>
              </a:r>
            </a:p>
          </p:txBody>
        </p:sp>
        <p:grpSp>
          <p:nvGrpSpPr>
            <p:cNvPr id="65" name="Group 64"/>
            <p:cNvGrpSpPr/>
            <p:nvPr/>
          </p:nvGrpSpPr>
          <p:grpSpPr>
            <a:xfrm>
              <a:off x="5234055" y="3438279"/>
              <a:ext cx="2654767" cy="2904879"/>
              <a:chOff x="5083891" y="3090606"/>
              <a:chExt cx="2654767" cy="2904879"/>
            </a:xfrm>
          </p:grpSpPr>
          <p:pic>
            <p:nvPicPr>
              <p:cNvPr id="10"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87154" y="5163450"/>
                <a:ext cx="693363" cy="832035"/>
              </a:xfrm>
              <a:prstGeom prst="rect">
                <a:avLst/>
              </a:prstGeom>
              <a:effectLst/>
            </p:spPr>
          </p:pic>
          <p:pic>
            <p:nvPicPr>
              <p:cNvPr id="18"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44966" y="3090606"/>
                <a:ext cx="942042" cy="942045"/>
              </a:xfrm>
              <a:prstGeom prst="rect">
                <a:avLst/>
              </a:prstGeom>
              <a:effectLst/>
            </p:spPr>
          </p:pic>
          <p:pic>
            <p:nvPicPr>
              <p:cNvPr id="32" name="Picture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83891" y="4151369"/>
                <a:ext cx="745691" cy="884480"/>
              </a:xfrm>
              <a:prstGeom prst="rect">
                <a:avLst/>
              </a:prstGeom>
              <a:effectLst/>
            </p:spPr>
          </p:pic>
          <p:pic>
            <p:nvPicPr>
              <p:cNvPr id="35" name="Picture 3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21773" y="4101131"/>
                <a:ext cx="916885" cy="916885"/>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79170" y="4193301"/>
                <a:ext cx="674985" cy="800615"/>
              </a:xfrm>
              <a:prstGeom prst="rect">
                <a:avLst/>
              </a:prstGeom>
            </p:spPr>
          </p:pic>
          <p:sp>
            <p:nvSpPr>
              <p:cNvPr id="33" name="TextBox 32"/>
              <p:cNvSpPr txBox="1"/>
              <p:nvPr/>
            </p:nvSpPr>
            <p:spPr>
              <a:xfrm>
                <a:off x="5138101" y="3413764"/>
                <a:ext cx="1504847" cy="369332"/>
              </a:xfrm>
              <a:prstGeom prst="rect">
                <a:avLst/>
              </a:prstGeom>
              <a:noFill/>
            </p:spPr>
            <p:txBody>
              <a:bodyPr wrap="square" rtlCol="0">
                <a:spAutoFit/>
              </a:bodyPr>
              <a:lstStyle/>
              <a:p>
                <a:pPr defTabSz="896386">
                  <a:lnSpc>
                    <a:spcPct val="90000"/>
                  </a:lnSpc>
                  <a:defRPr/>
                </a:pPr>
                <a:r>
                  <a:rPr lang="en-AU" sz="1961" kern="0" dirty="0">
                    <a:gradFill>
                      <a:gsLst>
                        <a:gs pos="0">
                          <a:srgbClr val="FFFFFF"/>
                        </a:gs>
                        <a:gs pos="100000">
                          <a:srgbClr val="FFFFFF"/>
                        </a:gs>
                      </a:gsLst>
                      <a:lin ang="21594000" scaled="0"/>
                    </a:gradFill>
                  </a:rPr>
                  <a:t>SQL Azure</a:t>
                </a:r>
              </a:p>
            </p:txBody>
          </p:sp>
          <p:grpSp>
            <p:nvGrpSpPr>
              <p:cNvPr id="24" name="Group 23"/>
              <p:cNvGrpSpPr/>
              <p:nvPr/>
            </p:nvGrpSpPr>
            <p:grpSpPr>
              <a:xfrm>
                <a:off x="5215817" y="5528242"/>
                <a:ext cx="1072394" cy="357465"/>
                <a:chOff x="4346414" y="5506678"/>
                <a:chExt cx="1072394" cy="357465"/>
              </a:xfrm>
            </p:grpSpPr>
            <p:pic>
              <p:nvPicPr>
                <p:cNvPr id="31" name="Picture 30"/>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val="0"/>
                    </a:ext>
                  </a:extLst>
                </a:blip>
                <a:srcRect l="42353"/>
                <a:stretch/>
              </p:blipFill>
              <p:spPr>
                <a:xfrm>
                  <a:off x="4800600" y="5506678"/>
                  <a:ext cx="618208" cy="357465"/>
                </a:xfrm>
                <a:prstGeom prst="rect">
                  <a:avLst/>
                </a:prstGeom>
              </p:spPr>
            </p:pic>
            <p:pic>
              <p:nvPicPr>
                <p:cNvPr id="34" name="Picture 33"/>
                <p:cNvPicPr>
                  <a:picLocks noChangeAspect="1"/>
                </p:cNvPicPr>
                <p:nvPr/>
              </p:nvPicPr>
              <p:blipFill rotWithShape="1">
                <a:blip r:embed="rId16" cstate="print">
                  <a:extLst>
                    <a:ext uri="{28A0092B-C50C-407E-A947-70E740481C1C}">
                      <a14:useLocalDpi xmlns:a14="http://schemas.microsoft.com/office/drawing/2010/main" val="0"/>
                    </a:ext>
                  </a:extLst>
                </a:blip>
                <a:srcRect r="56759"/>
                <a:stretch/>
              </p:blipFill>
              <p:spPr>
                <a:xfrm>
                  <a:off x="4346414" y="5506678"/>
                  <a:ext cx="463711" cy="357465"/>
                </a:xfrm>
                <a:prstGeom prst="rect">
                  <a:avLst/>
                </a:prstGeom>
              </p:spPr>
            </p:pic>
          </p:grpSp>
        </p:grpSp>
        <p:cxnSp>
          <p:nvCxnSpPr>
            <p:cNvPr id="75" name="Straight Connector 74"/>
            <p:cNvCxnSpPr/>
            <p:nvPr/>
          </p:nvCxnSpPr>
          <p:spPr>
            <a:xfrm>
              <a:off x="5234055" y="3296479"/>
              <a:ext cx="2654767"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988689"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37003"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8526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900"/>
                                        <p:tgtEl>
                                          <p:spTgt spid="100"/>
                                        </p:tgtEl>
                                      </p:cBhvr>
                                    </p:animEffect>
                                  </p:childTnLst>
                                </p:cTn>
                              </p:par>
                              <p:par>
                                <p:cTn id="8" presetID="2" presetClass="entr" presetSubtype="8" decel="8200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0-#ppt_w/2"/>
                                          </p:val>
                                        </p:tav>
                                        <p:tav tm="100000">
                                          <p:val>
                                            <p:strVal val="#ppt_x"/>
                                          </p:val>
                                        </p:tav>
                                      </p:tavLst>
                                    </p:anim>
                                    <p:anim calcmode="lin" valueType="num">
                                      <p:cBhvr additive="base">
                                        <p:cTn id="11" dur="1500" fill="hold"/>
                                        <p:tgtEl>
                                          <p:spTgt spid="100"/>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fade">
                                      <p:cBhvr>
                                        <p:cTn id="14" dur="900"/>
                                        <p:tgtEl>
                                          <p:spTgt spid="101"/>
                                        </p:tgtEl>
                                      </p:cBhvr>
                                    </p:animEffect>
                                  </p:childTnLst>
                                </p:cTn>
                              </p:par>
                              <p:par>
                                <p:cTn id="15" presetID="2" presetClass="entr" presetSubtype="2" decel="82000" fill="hold" nodeType="with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1500" fill="hold"/>
                                        <p:tgtEl>
                                          <p:spTgt spid="101"/>
                                        </p:tgtEl>
                                        <p:attrNameLst>
                                          <p:attrName>ppt_x</p:attrName>
                                        </p:attrNameLst>
                                      </p:cBhvr>
                                      <p:tavLst>
                                        <p:tav tm="0">
                                          <p:val>
                                            <p:strVal val="1+#ppt_w/2"/>
                                          </p:val>
                                        </p:tav>
                                        <p:tav tm="100000">
                                          <p:val>
                                            <p:strVal val="#ppt_x"/>
                                          </p:val>
                                        </p:tav>
                                      </p:tavLst>
                                    </p:anim>
                                    <p:anim calcmode="lin" valueType="num">
                                      <p:cBhvr additive="base">
                                        <p:cTn id="18" dur="1500" fill="hold"/>
                                        <p:tgtEl>
                                          <p:spTgt spid="10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11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Node.js + Azure </a:t>
            </a:r>
          </a:p>
        </p:txBody>
      </p:sp>
    </p:spTree>
    <p:extLst>
      <p:ext uri="{BB962C8B-B14F-4D97-AF65-F5344CB8AC3E}">
        <p14:creationId xmlns:p14="http://schemas.microsoft.com/office/powerpoint/2010/main" val="397197841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 y="289958"/>
            <a:ext cx="11753699" cy="899537"/>
          </a:xfrm>
        </p:spPr>
        <p:txBody>
          <a:bodyPr/>
          <a:lstStyle/>
          <a:p>
            <a:r>
              <a:rPr lang="en-US" spc="-157" dirty="0"/>
              <a:t>Node Dev Center – </a:t>
            </a:r>
            <a:r>
              <a:rPr lang="en-US" dirty="0"/>
              <a:t>azure.com/node </a:t>
            </a:r>
          </a:p>
        </p:txBody>
      </p:sp>
      <p:pic>
        <p:nvPicPr>
          <p:cNvPr id="3" name="Picture 2" descr="Screen Clipping"/>
          <p:cNvPicPr>
            <a:picLocks noChangeAspect="1"/>
          </p:cNvPicPr>
          <p:nvPr/>
        </p:nvPicPr>
        <p:blipFill>
          <a:blip r:embed="rId3"/>
          <a:stretch>
            <a:fillRect/>
          </a:stretch>
        </p:blipFill>
        <p:spPr>
          <a:xfrm>
            <a:off x="1395089" y="1098321"/>
            <a:ext cx="9501999" cy="5490256"/>
          </a:xfrm>
          <a:prstGeom prst="rect">
            <a:avLst/>
          </a:prstGeom>
        </p:spPr>
      </p:pic>
    </p:spTree>
    <p:extLst>
      <p:ext uri="{BB962C8B-B14F-4D97-AF65-F5344CB8AC3E}">
        <p14:creationId xmlns:p14="http://schemas.microsoft.com/office/powerpoint/2010/main" val="207354470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azure.github.io</a:t>
            </a:r>
          </a:p>
        </p:txBody>
      </p:sp>
      <p:pic>
        <p:nvPicPr>
          <p:cNvPr id="4" name="Picture 3" descr="Screen Clipping"/>
          <p:cNvPicPr>
            <a:picLocks noChangeAspect="1"/>
          </p:cNvPicPr>
          <p:nvPr/>
        </p:nvPicPr>
        <p:blipFill>
          <a:blip r:embed="rId3"/>
          <a:stretch>
            <a:fillRect/>
          </a:stretch>
        </p:blipFill>
        <p:spPr>
          <a:xfrm>
            <a:off x="986435" y="1189494"/>
            <a:ext cx="9105287" cy="5392989"/>
          </a:xfrm>
          <a:prstGeom prst="rect">
            <a:avLst/>
          </a:prstGeom>
        </p:spPr>
      </p:pic>
    </p:spTree>
    <p:extLst>
      <p:ext uri="{BB962C8B-B14F-4D97-AF65-F5344CB8AC3E}">
        <p14:creationId xmlns:p14="http://schemas.microsoft.com/office/powerpoint/2010/main" val="85060562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Node.js tools for Visual Studio</a:t>
            </a:r>
          </a:p>
        </p:txBody>
      </p:sp>
      <p:sp>
        <p:nvSpPr>
          <p:cNvPr id="4" name="TextBox 3"/>
          <p:cNvSpPr txBox="1"/>
          <p:nvPr/>
        </p:nvSpPr>
        <p:spPr>
          <a:xfrm>
            <a:off x="379445" y="1189176"/>
            <a:ext cx="9558642" cy="1855893"/>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hlinkClick r:id="rId2"/>
              </a:rPr>
              <a:t>https://github.com/Microsoft/nodejstools#readme</a:t>
            </a:r>
            <a:endParaRPr lang="en-US" sz="2400" dirty="0">
              <a:gradFill>
                <a:gsLst>
                  <a:gs pos="2917">
                    <a:schemeClr val="tx1"/>
                  </a:gs>
                  <a:gs pos="30000">
                    <a:schemeClr val="tx1"/>
                  </a:gs>
                </a:gsLst>
                <a:lin ang="5400000" scaled="0"/>
              </a:gradFill>
            </a:endParaRPr>
          </a:p>
          <a:p>
            <a:pPr>
              <a:lnSpc>
                <a:spcPct val="90000"/>
              </a:lnSpc>
              <a:spcAft>
                <a:spcPts val="600"/>
              </a:spcAft>
            </a:pPr>
            <a:r>
              <a:rPr lang="en-US" sz="2400" b="1" dirty="0"/>
              <a:t>editing</a:t>
            </a:r>
            <a:r>
              <a:rPr lang="en-US" sz="2400" dirty="0"/>
              <a:t>, </a:t>
            </a:r>
            <a:r>
              <a:rPr lang="en-US" sz="2400" b="1" dirty="0" err="1"/>
              <a:t>Intellisense</a:t>
            </a:r>
            <a:r>
              <a:rPr lang="en-US" sz="2400" dirty="0"/>
              <a:t>, </a:t>
            </a:r>
            <a:r>
              <a:rPr lang="en-US" sz="2400" b="1" dirty="0"/>
              <a:t>profiling</a:t>
            </a:r>
            <a:r>
              <a:rPr lang="en-US" sz="2400" dirty="0"/>
              <a:t>, </a:t>
            </a:r>
            <a:r>
              <a:rPr lang="en-US" sz="2400" b="1" dirty="0" err="1"/>
              <a:t>npm</a:t>
            </a:r>
            <a:r>
              <a:rPr lang="en-US" sz="2400" dirty="0"/>
              <a:t>, </a:t>
            </a:r>
            <a:r>
              <a:rPr lang="en-US" sz="2400" b="1" dirty="0" err="1"/>
              <a:t>TypeScript</a:t>
            </a:r>
            <a:r>
              <a:rPr lang="en-US" sz="2400" dirty="0"/>
              <a:t>, </a:t>
            </a:r>
          </a:p>
          <a:p>
            <a:pPr>
              <a:lnSpc>
                <a:spcPct val="90000"/>
              </a:lnSpc>
              <a:spcAft>
                <a:spcPts val="600"/>
              </a:spcAft>
            </a:pPr>
            <a:r>
              <a:rPr lang="en-US" sz="2400" b="1" dirty="0"/>
              <a:t>debugging locally and remotely</a:t>
            </a:r>
            <a:r>
              <a:rPr lang="en-US" sz="2400" dirty="0"/>
              <a:t> (Windows/</a:t>
            </a:r>
            <a:r>
              <a:rPr lang="en-US" sz="2400" dirty="0" err="1"/>
              <a:t>MacOS</a:t>
            </a:r>
            <a:r>
              <a:rPr lang="en-US" sz="2400" dirty="0"/>
              <a:t>/Linux), as well </a:t>
            </a:r>
          </a:p>
          <a:p>
            <a:pPr>
              <a:lnSpc>
                <a:spcPct val="90000"/>
              </a:lnSpc>
              <a:spcAft>
                <a:spcPts val="600"/>
              </a:spcAft>
            </a:pPr>
            <a:r>
              <a:rPr lang="en-US" sz="2400" b="1" dirty="0"/>
              <a:t>Azure Web Sites and Cloud Services</a:t>
            </a:r>
            <a:r>
              <a:rPr lang="en-US" sz="2400" dirty="0"/>
              <a:t>.</a:t>
            </a:r>
            <a:endParaRPr lang="en-US" sz="2400" dirty="0">
              <a:gradFill>
                <a:gsLst>
                  <a:gs pos="2917">
                    <a:schemeClr val="tx1"/>
                  </a:gs>
                  <a:gs pos="30000">
                    <a:schemeClr val="tx1"/>
                  </a:gs>
                </a:gsLst>
                <a:lin ang="5400000" scaled="0"/>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11" y="3058131"/>
            <a:ext cx="9734550" cy="3724275"/>
          </a:xfrm>
          <a:prstGeom prst="rect">
            <a:avLst/>
          </a:prstGeom>
        </p:spPr>
      </p:pic>
    </p:spTree>
    <p:extLst>
      <p:ext uri="{BB962C8B-B14F-4D97-AF65-F5344CB8AC3E}">
        <p14:creationId xmlns:p14="http://schemas.microsoft.com/office/powerpoint/2010/main" val="376422890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idx="4294967295"/>
          </p:nvPr>
        </p:nvSpPr>
        <p:spPr>
          <a:xfrm>
            <a:off x="536923" y="289958"/>
            <a:ext cx="11655078" cy="899537"/>
          </a:xfrm>
        </p:spPr>
        <p:txBody>
          <a:bodyPr/>
          <a:lstStyle/>
          <a:p>
            <a:r>
              <a:rPr lang="en-US" dirty="0">
                <a:solidFill>
                  <a:schemeClr val="tx1"/>
                </a:solidFill>
              </a:rPr>
              <a:t>SDKs for Node</a:t>
            </a:r>
          </a:p>
        </p:txBody>
      </p:sp>
      <p:grpSp>
        <p:nvGrpSpPr>
          <p:cNvPr id="100" name="Group 99"/>
          <p:cNvGrpSpPr/>
          <p:nvPr/>
        </p:nvGrpSpPr>
        <p:grpSpPr>
          <a:xfrm>
            <a:off x="1056451" y="1307506"/>
            <a:ext cx="3433806" cy="5462086"/>
            <a:chOff x="1077634" y="1333228"/>
            <a:chExt cx="3502661" cy="5571612"/>
          </a:xfrm>
        </p:grpSpPr>
        <p:grpSp>
          <p:nvGrpSpPr>
            <p:cNvPr id="7" name="Group 6"/>
            <p:cNvGrpSpPr/>
            <p:nvPr/>
          </p:nvGrpSpPr>
          <p:grpSpPr>
            <a:xfrm>
              <a:off x="2993339" y="1333228"/>
              <a:ext cx="1586956" cy="687438"/>
              <a:chOff x="364686" y="1553046"/>
              <a:chExt cx="1801306" cy="780290"/>
            </a:xfrm>
          </p:grpSpPr>
          <p:pic>
            <p:nvPicPr>
              <p:cNvPr id="5" name="Picture 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385702" y="1553046"/>
                <a:ext cx="780290" cy="780290"/>
              </a:xfrm>
              <a:prstGeom prst="rect">
                <a:avLst/>
              </a:prstGeom>
            </p:spPr>
          </p:pic>
          <p:sp>
            <p:nvSpPr>
              <p:cNvPr id="9" name="TextBox 8"/>
              <p:cNvSpPr txBox="1"/>
              <p:nvPr/>
            </p:nvSpPr>
            <p:spPr>
              <a:xfrm>
                <a:off x="364686" y="1712358"/>
                <a:ext cx="9665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Storage</a:t>
                </a:r>
              </a:p>
            </p:txBody>
          </p:sp>
        </p:grpSp>
        <p:grpSp>
          <p:nvGrpSpPr>
            <p:cNvPr id="21" name="Group 20"/>
            <p:cNvGrpSpPr/>
            <p:nvPr/>
          </p:nvGrpSpPr>
          <p:grpSpPr>
            <a:xfrm>
              <a:off x="2668526" y="6278273"/>
              <a:ext cx="1793469" cy="626567"/>
              <a:chOff x="117935" y="3726840"/>
              <a:chExt cx="2035713" cy="711197"/>
            </a:xfrm>
          </p:grpSpPr>
          <p:pic>
            <p:nvPicPr>
              <p:cNvPr id="8" name="Picture 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442451" y="3726840"/>
                <a:ext cx="711197" cy="711197"/>
              </a:xfrm>
              <a:prstGeom prst="rect">
                <a:avLst/>
              </a:prstGeom>
            </p:spPr>
          </p:pic>
          <p:sp>
            <p:nvSpPr>
              <p:cNvPr id="11" name="TextBox 10"/>
              <p:cNvSpPr txBox="1"/>
              <p:nvPr/>
            </p:nvSpPr>
            <p:spPr>
              <a:xfrm>
                <a:off x="117935" y="3815715"/>
                <a:ext cx="1303141"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Service Bus</a:t>
                </a:r>
              </a:p>
            </p:txBody>
          </p:sp>
        </p:grpSp>
        <p:grpSp>
          <p:nvGrpSpPr>
            <p:cNvPr id="19" name="Group 18"/>
            <p:cNvGrpSpPr/>
            <p:nvPr/>
          </p:nvGrpSpPr>
          <p:grpSpPr>
            <a:xfrm>
              <a:off x="1816845" y="5487706"/>
              <a:ext cx="2056381" cy="687438"/>
              <a:chOff x="-180487" y="2577628"/>
              <a:chExt cx="2334136" cy="780290"/>
            </a:xfrm>
          </p:grpSpPr>
          <p:pic>
            <p:nvPicPr>
              <p:cNvPr id="6" name="Picture 5"/>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373359" y="2577628"/>
                <a:ext cx="780290" cy="780290"/>
              </a:xfrm>
              <a:prstGeom prst="rect">
                <a:avLst/>
              </a:prstGeom>
            </p:spPr>
          </p:pic>
          <p:sp>
            <p:nvSpPr>
              <p:cNvPr id="12" name="TextBox 11"/>
              <p:cNvSpPr txBox="1"/>
              <p:nvPr/>
            </p:nvSpPr>
            <p:spPr>
              <a:xfrm>
                <a:off x="-180487" y="2679231"/>
                <a:ext cx="1512385"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Management</a:t>
                </a:r>
              </a:p>
            </p:txBody>
          </p:sp>
        </p:grpSp>
        <p:grpSp>
          <p:nvGrpSpPr>
            <p:cNvPr id="15" name="Group 14"/>
            <p:cNvGrpSpPr/>
            <p:nvPr/>
          </p:nvGrpSpPr>
          <p:grpSpPr>
            <a:xfrm>
              <a:off x="2316561" y="2061447"/>
              <a:ext cx="1597552" cy="637626"/>
              <a:chOff x="1107313" y="1835410"/>
              <a:chExt cx="1813334" cy="723750"/>
            </a:xfrm>
          </p:grpSpPr>
          <p:grpSp>
            <p:nvGrpSpPr>
              <p:cNvPr id="30" name="Group 4"/>
              <p:cNvGrpSpPr>
                <a:grpSpLocks noChangeAspect="1"/>
              </p:cNvGrpSpPr>
              <p:nvPr/>
            </p:nvGrpSpPr>
            <p:grpSpPr bwMode="auto">
              <a:xfrm>
                <a:off x="2231082" y="1835410"/>
                <a:ext cx="689565" cy="723750"/>
                <a:chOff x="-197" y="792"/>
                <a:chExt cx="1412" cy="1482"/>
              </a:xfrm>
            </p:grpSpPr>
            <p:sp>
              <p:nvSpPr>
                <p:cNvPr id="38" name="Freeform 5"/>
                <p:cNvSpPr>
                  <a:spLocks/>
                </p:cNvSpPr>
                <p:nvPr/>
              </p:nvSpPr>
              <p:spPr bwMode="auto">
                <a:xfrm>
                  <a:off x="-197" y="1061"/>
                  <a:ext cx="1412" cy="1213"/>
                </a:xfrm>
                <a:custGeom>
                  <a:avLst/>
                  <a:gdLst>
                    <a:gd name="T0" fmla="*/ 164 w 595"/>
                    <a:gd name="T1" fmla="*/ 0 h 511"/>
                    <a:gd name="T2" fmla="*/ 181 w 595"/>
                    <a:gd name="T3" fmla="*/ 84 h 511"/>
                    <a:gd name="T4" fmla="*/ 145 w 595"/>
                    <a:gd name="T5" fmla="*/ 309 h 511"/>
                    <a:gd name="T6" fmla="*/ 339 w 595"/>
                    <a:gd name="T7" fmla="*/ 413 h 511"/>
                    <a:gd name="T8" fmla="*/ 515 w 595"/>
                    <a:gd name="T9" fmla="*/ 232 h 511"/>
                    <a:gd name="T10" fmla="*/ 464 w 595"/>
                    <a:gd name="T11" fmla="*/ 91 h 511"/>
                    <a:gd name="T12" fmla="*/ 484 w 595"/>
                    <a:gd name="T13" fmla="*/ 7 h 511"/>
                    <a:gd name="T14" fmla="*/ 588 w 595"/>
                    <a:gd name="T15" fmla="*/ 241 h 511"/>
                    <a:gd name="T16" fmla="*/ 344 w 595"/>
                    <a:gd name="T17" fmla="*/ 488 h 511"/>
                    <a:gd name="T18" fmla="*/ 66 w 595"/>
                    <a:gd name="T19" fmla="*/ 313 h 511"/>
                    <a:gd name="T20" fmla="*/ 164 w 595"/>
                    <a:gd name="T21"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511">
                      <a:moveTo>
                        <a:pt x="164" y="0"/>
                      </a:moveTo>
                      <a:cubicBezTo>
                        <a:pt x="164" y="0"/>
                        <a:pt x="163" y="50"/>
                        <a:pt x="181" y="84"/>
                      </a:cubicBezTo>
                      <a:cubicBezTo>
                        <a:pt x="181" y="84"/>
                        <a:pt x="82" y="173"/>
                        <a:pt x="145" y="309"/>
                      </a:cubicBezTo>
                      <a:cubicBezTo>
                        <a:pt x="145" y="309"/>
                        <a:pt x="208" y="431"/>
                        <a:pt x="339" y="413"/>
                      </a:cubicBezTo>
                      <a:cubicBezTo>
                        <a:pt x="339" y="413"/>
                        <a:pt x="500" y="395"/>
                        <a:pt x="515" y="232"/>
                      </a:cubicBezTo>
                      <a:cubicBezTo>
                        <a:pt x="515" y="232"/>
                        <a:pt x="522" y="146"/>
                        <a:pt x="464" y="91"/>
                      </a:cubicBezTo>
                      <a:cubicBezTo>
                        <a:pt x="464" y="91"/>
                        <a:pt x="487" y="42"/>
                        <a:pt x="484" y="7"/>
                      </a:cubicBezTo>
                      <a:cubicBezTo>
                        <a:pt x="484" y="7"/>
                        <a:pt x="595" y="81"/>
                        <a:pt x="588" y="241"/>
                      </a:cubicBezTo>
                      <a:cubicBezTo>
                        <a:pt x="588" y="241"/>
                        <a:pt x="581" y="456"/>
                        <a:pt x="344" y="488"/>
                      </a:cubicBezTo>
                      <a:cubicBezTo>
                        <a:pt x="344" y="488"/>
                        <a:pt x="145" y="511"/>
                        <a:pt x="66" y="313"/>
                      </a:cubicBezTo>
                      <a:cubicBezTo>
                        <a:pt x="66" y="313"/>
                        <a:pt x="0" y="126"/>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0" name="Freeform 6"/>
                <p:cNvSpPr>
                  <a:spLocks noEditPoints="1"/>
                </p:cNvSpPr>
                <p:nvPr/>
              </p:nvSpPr>
              <p:spPr bwMode="auto">
                <a:xfrm>
                  <a:off x="261" y="792"/>
                  <a:ext cx="600" cy="1131"/>
                </a:xfrm>
                <a:custGeom>
                  <a:avLst/>
                  <a:gdLst>
                    <a:gd name="T0" fmla="*/ 168 w 253"/>
                    <a:gd name="T1" fmla="*/ 476 h 476"/>
                    <a:gd name="T2" fmla="*/ 95 w 253"/>
                    <a:gd name="T3" fmla="*/ 476 h 476"/>
                    <a:gd name="T4" fmla="*/ 95 w 253"/>
                    <a:gd name="T5" fmla="*/ 429 h 476"/>
                    <a:gd name="T6" fmla="*/ 38 w 253"/>
                    <a:gd name="T7" fmla="*/ 429 h 476"/>
                    <a:gd name="T8" fmla="*/ 38 w 253"/>
                    <a:gd name="T9" fmla="*/ 369 h 476"/>
                    <a:gd name="T10" fmla="*/ 97 w 253"/>
                    <a:gd name="T11" fmla="*/ 369 h 476"/>
                    <a:gd name="T12" fmla="*/ 97 w 253"/>
                    <a:gd name="T13" fmla="*/ 246 h 476"/>
                    <a:gd name="T14" fmla="*/ 6 w 253"/>
                    <a:gd name="T15" fmla="*/ 123 h 476"/>
                    <a:gd name="T16" fmla="*/ 128 w 253"/>
                    <a:gd name="T17" fmla="*/ 0 h 476"/>
                    <a:gd name="T18" fmla="*/ 253 w 253"/>
                    <a:gd name="T19" fmla="*/ 121 h 476"/>
                    <a:gd name="T20" fmla="*/ 166 w 253"/>
                    <a:gd name="T21" fmla="*/ 246 h 476"/>
                    <a:gd name="T22" fmla="*/ 168 w 253"/>
                    <a:gd name="T23" fmla="*/ 476 h 476"/>
                    <a:gd name="T24" fmla="*/ 129 w 253"/>
                    <a:gd name="T25" fmla="*/ 70 h 476"/>
                    <a:gd name="T26" fmla="*/ 72 w 253"/>
                    <a:gd name="T27" fmla="*/ 128 h 476"/>
                    <a:gd name="T28" fmla="*/ 129 w 253"/>
                    <a:gd name="T29" fmla="*/ 185 h 476"/>
                    <a:gd name="T30" fmla="*/ 187 w 253"/>
                    <a:gd name="T31" fmla="*/ 128 h 476"/>
                    <a:gd name="T32" fmla="*/ 129 w 253"/>
                    <a:gd name="T33" fmla="*/ 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476">
                      <a:moveTo>
                        <a:pt x="168" y="476"/>
                      </a:moveTo>
                      <a:cubicBezTo>
                        <a:pt x="95" y="476"/>
                        <a:pt x="95" y="476"/>
                        <a:pt x="95" y="476"/>
                      </a:cubicBezTo>
                      <a:cubicBezTo>
                        <a:pt x="95" y="429"/>
                        <a:pt x="95" y="429"/>
                        <a:pt x="95" y="429"/>
                      </a:cubicBezTo>
                      <a:cubicBezTo>
                        <a:pt x="38" y="429"/>
                        <a:pt x="38" y="429"/>
                        <a:pt x="38" y="429"/>
                      </a:cubicBezTo>
                      <a:cubicBezTo>
                        <a:pt x="38" y="369"/>
                        <a:pt x="38" y="369"/>
                        <a:pt x="38" y="369"/>
                      </a:cubicBezTo>
                      <a:cubicBezTo>
                        <a:pt x="97" y="369"/>
                        <a:pt x="97" y="369"/>
                        <a:pt x="97" y="369"/>
                      </a:cubicBezTo>
                      <a:cubicBezTo>
                        <a:pt x="97" y="246"/>
                        <a:pt x="97" y="246"/>
                        <a:pt x="97" y="246"/>
                      </a:cubicBezTo>
                      <a:cubicBezTo>
                        <a:pt x="0" y="208"/>
                        <a:pt x="6" y="123"/>
                        <a:pt x="6" y="123"/>
                      </a:cubicBezTo>
                      <a:cubicBezTo>
                        <a:pt x="21" y="1"/>
                        <a:pt x="128" y="0"/>
                        <a:pt x="128" y="0"/>
                      </a:cubicBezTo>
                      <a:cubicBezTo>
                        <a:pt x="251" y="12"/>
                        <a:pt x="253" y="121"/>
                        <a:pt x="253" y="121"/>
                      </a:cubicBezTo>
                      <a:cubicBezTo>
                        <a:pt x="250" y="219"/>
                        <a:pt x="166" y="246"/>
                        <a:pt x="166" y="246"/>
                      </a:cubicBezTo>
                      <a:lnTo>
                        <a:pt x="168" y="476"/>
                      </a:lnTo>
                      <a:close/>
                      <a:moveTo>
                        <a:pt x="129" y="70"/>
                      </a:moveTo>
                      <a:cubicBezTo>
                        <a:pt x="98" y="70"/>
                        <a:pt x="72" y="96"/>
                        <a:pt x="72" y="128"/>
                      </a:cubicBezTo>
                      <a:cubicBezTo>
                        <a:pt x="72" y="159"/>
                        <a:pt x="98" y="185"/>
                        <a:pt x="129" y="185"/>
                      </a:cubicBezTo>
                      <a:cubicBezTo>
                        <a:pt x="161" y="185"/>
                        <a:pt x="187" y="159"/>
                        <a:pt x="187" y="128"/>
                      </a:cubicBezTo>
                      <a:cubicBezTo>
                        <a:pt x="187" y="96"/>
                        <a:pt x="161" y="70"/>
                        <a:pt x="129"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41" name="TextBox 40"/>
              <p:cNvSpPr txBox="1"/>
              <p:nvPr/>
            </p:nvSpPr>
            <p:spPr>
              <a:xfrm>
                <a:off x="1107313" y="2019582"/>
                <a:ext cx="11157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Key Vault</a:t>
                </a:r>
              </a:p>
            </p:txBody>
          </p:sp>
        </p:grpSp>
        <p:grpSp>
          <p:nvGrpSpPr>
            <p:cNvPr id="25" name="Group 24"/>
            <p:cNvGrpSpPr/>
            <p:nvPr/>
          </p:nvGrpSpPr>
          <p:grpSpPr>
            <a:xfrm>
              <a:off x="1077634" y="2925588"/>
              <a:ext cx="2476054" cy="546391"/>
              <a:chOff x="-203634" y="2661974"/>
              <a:chExt cx="2810495" cy="620192"/>
            </a:xfrm>
          </p:grpSpPr>
          <p:grpSp>
            <p:nvGrpSpPr>
              <p:cNvPr id="43" name="Group 9"/>
              <p:cNvGrpSpPr>
                <a:grpSpLocks noChangeAspect="1"/>
              </p:cNvGrpSpPr>
              <p:nvPr/>
            </p:nvGrpSpPr>
            <p:grpSpPr bwMode="auto">
              <a:xfrm>
                <a:off x="1848495" y="2661974"/>
                <a:ext cx="758366" cy="620192"/>
                <a:chOff x="3200" y="1624"/>
                <a:chExt cx="1427" cy="1167"/>
              </a:xfrm>
            </p:grpSpPr>
            <p:sp>
              <p:nvSpPr>
                <p:cNvPr id="45" name="Freeform 10"/>
                <p:cNvSpPr>
                  <a:spLocks/>
                </p:cNvSpPr>
                <p:nvPr/>
              </p:nvSpPr>
              <p:spPr bwMode="auto">
                <a:xfrm>
                  <a:off x="3200" y="1631"/>
                  <a:ext cx="326" cy="1156"/>
                </a:xfrm>
                <a:custGeom>
                  <a:avLst/>
                  <a:gdLst>
                    <a:gd name="T0" fmla="*/ 113 w 137"/>
                    <a:gd name="T1" fmla="*/ 0 h 486"/>
                    <a:gd name="T2" fmla="*/ 131 w 137"/>
                    <a:gd name="T3" fmla="*/ 12 h 486"/>
                    <a:gd name="T4" fmla="*/ 120 w 137"/>
                    <a:gd name="T5" fmla="*/ 33 h 486"/>
                    <a:gd name="T6" fmla="*/ 53 w 137"/>
                    <a:gd name="T7" fmla="*/ 73 h 486"/>
                    <a:gd name="T8" fmla="*/ 36 w 137"/>
                    <a:gd name="T9" fmla="*/ 101 h 486"/>
                    <a:gd name="T10" fmla="*/ 36 w 137"/>
                    <a:gd name="T11" fmla="*/ 381 h 486"/>
                    <a:gd name="T12" fmla="*/ 53 w 137"/>
                    <a:gd name="T13" fmla="*/ 410 h 486"/>
                    <a:gd name="T14" fmla="*/ 118 w 137"/>
                    <a:gd name="T15" fmla="*/ 448 h 486"/>
                    <a:gd name="T16" fmla="*/ 130 w 137"/>
                    <a:gd name="T17" fmla="*/ 474 h 486"/>
                    <a:gd name="T18" fmla="*/ 102 w 137"/>
                    <a:gd name="T19" fmla="*/ 478 h 486"/>
                    <a:gd name="T20" fmla="*/ 26 w 137"/>
                    <a:gd name="T21" fmla="*/ 434 h 486"/>
                    <a:gd name="T22" fmla="*/ 1 w 137"/>
                    <a:gd name="T23" fmla="*/ 387 h 486"/>
                    <a:gd name="T24" fmla="*/ 1 w 137"/>
                    <a:gd name="T25" fmla="*/ 97 h 486"/>
                    <a:gd name="T26" fmla="*/ 28 w 137"/>
                    <a:gd name="T27" fmla="*/ 48 h 486"/>
                    <a:gd name="T28" fmla="*/ 101 w 137"/>
                    <a:gd name="T29" fmla="*/ 5 h 486"/>
                    <a:gd name="T30" fmla="*/ 113 w 137"/>
                    <a:gd name="T31"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486">
                      <a:moveTo>
                        <a:pt x="113" y="0"/>
                      </a:moveTo>
                      <a:cubicBezTo>
                        <a:pt x="124" y="0"/>
                        <a:pt x="129" y="5"/>
                        <a:pt x="131" y="12"/>
                      </a:cubicBezTo>
                      <a:cubicBezTo>
                        <a:pt x="134" y="22"/>
                        <a:pt x="128" y="29"/>
                        <a:pt x="120" y="33"/>
                      </a:cubicBezTo>
                      <a:cubicBezTo>
                        <a:pt x="98" y="47"/>
                        <a:pt x="76" y="61"/>
                        <a:pt x="53" y="73"/>
                      </a:cubicBezTo>
                      <a:cubicBezTo>
                        <a:pt x="41" y="79"/>
                        <a:pt x="36" y="88"/>
                        <a:pt x="36" y="101"/>
                      </a:cubicBezTo>
                      <a:cubicBezTo>
                        <a:pt x="37" y="195"/>
                        <a:pt x="37" y="288"/>
                        <a:pt x="36" y="381"/>
                      </a:cubicBezTo>
                      <a:cubicBezTo>
                        <a:pt x="36" y="395"/>
                        <a:pt x="41" y="403"/>
                        <a:pt x="53" y="410"/>
                      </a:cubicBezTo>
                      <a:cubicBezTo>
                        <a:pt x="75" y="422"/>
                        <a:pt x="97" y="435"/>
                        <a:pt x="118" y="448"/>
                      </a:cubicBezTo>
                      <a:cubicBezTo>
                        <a:pt x="128" y="454"/>
                        <a:pt x="137" y="461"/>
                        <a:pt x="130" y="474"/>
                      </a:cubicBezTo>
                      <a:cubicBezTo>
                        <a:pt x="123" y="486"/>
                        <a:pt x="112" y="484"/>
                        <a:pt x="102" y="478"/>
                      </a:cubicBezTo>
                      <a:cubicBezTo>
                        <a:pt x="77" y="463"/>
                        <a:pt x="51" y="449"/>
                        <a:pt x="26" y="434"/>
                      </a:cubicBezTo>
                      <a:cubicBezTo>
                        <a:pt x="8" y="423"/>
                        <a:pt x="1" y="407"/>
                        <a:pt x="1" y="387"/>
                      </a:cubicBezTo>
                      <a:cubicBezTo>
                        <a:pt x="1" y="290"/>
                        <a:pt x="1" y="194"/>
                        <a:pt x="1" y="97"/>
                      </a:cubicBezTo>
                      <a:cubicBezTo>
                        <a:pt x="0" y="75"/>
                        <a:pt x="9" y="59"/>
                        <a:pt x="28" y="48"/>
                      </a:cubicBezTo>
                      <a:cubicBezTo>
                        <a:pt x="52" y="33"/>
                        <a:pt x="76" y="19"/>
                        <a:pt x="101" y="5"/>
                      </a:cubicBezTo>
                      <a:cubicBezTo>
                        <a:pt x="105" y="3"/>
                        <a:pt x="110" y="1"/>
                        <a:pt x="113" y="0"/>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6" name="Freeform 11"/>
                <p:cNvSpPr>
                  <a:spLocks/>
                </p:cNvSpPr>
                <p:nvPr/>
              </p:nvSpPr>
              <p:spPr bwMode="auto">
                <a:xfrm>
                  <a:off x="4299" y="1624"/>
                  <a:ext cx="328" cy="1167"/>
                </a:xfrm>
                <a:custGeom>
                  <a:avLst/>
                  <a:gdLst>
                    <a:gd name="T0" fmla="*/ 138 w 138"/>
                    <a:gd name="T1" fmla="*/ 245 h 491"/>
                    <a:gd name="T2" fmla="*/ 138 w 138"/>
                    <a:gd name="T3" fmla="*/ 385 h 491"/>
                    <a:gd name="T4" fmla="*/ 106 w 138"/>
                    <a:gd name="T5" fmla="*/ 441 h 491"/>
                    <a:gd name="T6" fmla="*/ 41 w 138"/>
                    <a:gd name="T7" fmla="*/ 479 h 491"/>
                    <a:gd name="T8" fmla="*/ 9 w 138"/>
                    <a:gd name="T9" fmla="*/ 478 h 491"/>
                    <a:gd name="T10" fmla="*/ 22 w 138"/>
                    <a:gd name="T11" fmla="*/ 450 h 491"/>
                    <a:gd name="T12" fmla="*/ 88 w 138"/>
                    <a:gd name="T13" fmla="*/ 412 h 491"/>
                    <a:gd name="T14" fmla="*/ 102 w 138"/>
                    <a:gd name="T15" fmla="*/ 387 h 491"/>
                    <a:gd name="T16" fmla="*/ 102 w 138"/>
                    <a:gd name="T17" fmla="*/ 102 h 491"/>
                    <a:gd name="T18" fmla="*/ 88 w 138"/>
                    <a:gd name="T19" fmla="*/ 77 h 491"/>
                    <a:gd name="T20" fmla="*/ 21 w 138"/>
                    <a:gd name="T21" fmla="*/ 38 h 491"/>
                    <a:gd name="T22" fmla="*/ 8 w 138"/>
                    <a:gd name="T23" fmla="*/ 13 h 491"/>
                    <a:gd name="T24" fmla="*/ 37 w 138"/>
                    <a:gd name="T25" fmla="*/ 8 h 491"/>
                    <a:gd name="T26" fmla="*/ 111 w 138"/>
                    <a:gd name="T27" fmla="*/ 52 h 491"/>
                    <a:gd name="T28" fmla="*/ 138 w 138"/>
                    <a:gd name="T29" fmla="*/ 100 h 491"/>
                    <a:gd name="T30" fmla="*/ 138 w 138"/>
                    <a:gd name="T31"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491">
                      <a:moveTo>
                        <a:pt x="138" y="245"/>
                      </a:moveTo>
                      <a:cubicBezTo>
                        <a:pt x="138" y="292"/>
                        <a:pt x="137" y="339"/>
                        <a:pt x="138" y="385"/>
                      </a:cubicBezTo>
                      <a:cubicBezTo>
                        <a:pt x="138" y="411"/>
                        <a:pt x="128" y="429"/>
                        <a:pt x="106" y="441"/>
                      </a:cubicBezTo>
                      <a:cubicBezTo>
                        <a:pt x="84" y="453"/>
                        <a:pt x="63" y="466"/>
                        <a:pt x="41" y="479"/>
                      </a:cubicBezTo>
                      <a:cubicBezTo>
                        <a:pt x="30" y="485"/>
                        <a:pt x="18" y="491"/>
                        <a:pt x="9" y="478"/>
                      </a:cubicBezTo>
                      <a:cubicBezTo>
                        <a:pt x="0" y="463"/>
                        <a:pt x="12" y="456"/>
                        <a:pt x="22" y="450"/>
                      </a:cubicBezTo>
                      <a:cubicBezTo>
                        <a:pt x="44" y="437"/>
                        <a:pt x="66" y="424"/>
                        <a:pt x="88" y="412"/>
                      </a:cubicBezTo>
                      <a:cubicBezTo>
                        <a:pt x="97" y="406"/>
                        <a:pt x="102" y="399"/>
                        <a:pt x="102" y="387"/>
                      </a:cubicBezTo>
                      <a:cubicBezTo>
                        <a:pt x="101" y="292"/>
                        <a:pt x="101" y="197"/>
                        <a:pt x="102" y="102"/>
                      </a:cubicBezTo>
                      <a:cubicBezTo>
                        <a:pt x="102" y="90"/>
                        <a:pt x="98" y="83"/>
                        <a:pt x="88" y="77"/>
                      </a:cubicBezTo>
                      <a:cubicBezTo>
                        <a:pt x="65" y="65"/>
                        <a:pt x="43" y="51"/>
                        <a:pt x="21" y="38"/>
                      </a:cubicBezTo>
                      <a:cubicBezTo>
                        <a:pt x="11" y="33"/>
                        <a:pt x="1" y="26"/>
                        <a:pt x="8" y="13"/>
                      </a:cubicBezTo>
                      <a:cubicBezTo>
                        <a:pt x="15" y="0"/>
                        <a:pt x="26" y="2"/>
                        <a:pt x="37" y="8"/>
                      </a:cubicBezTo>
                      <a:cubicBezTo>
                        <a:pt x="62" y="23"/>
                        <a:pt x="87" y="37"/>
                        <a:pt x="111" y="52"/>
                      </a:cubicBezTo>
                      <a:cubicBezTo>
                        <a:pt x="129" y="62"/>
                        <a:pt x="138" y="78"/>
                        <a:pt x="138" y="100"/>
                      </a:cubicBezTo>
                      <a:cubicBezTo>
                        <a:pt x="137" y="148"/>
                        <a:pt x="138" y="197"/>
                        <a:pt x="138" y="245"/>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7" name="Freeform 12"/>
                <p:cNvSpPr>
                  <a:spLocks/>
                </p:cNvSpPr>
                <p:nvPr/>
              </p:nvSpPr>
              <p:spPr bwMode="auto">
                <a:xfrm>
                  <a:off x="3490" y="1679"/>
                  <a:ext cx="847" cy="452"/>
                </a:xfrm>
                <a:custGeom>
                  <a:avLst/>
                  <a:gdLst>
                    <a:gd name="T0" fmla="*/ 0 w 847"/>
                    <a:gd name="T1" fmla="*/ 202 h 452"/>
                    <a:gd name="T2" fmla="*/ 422 w 847"/>
                    <a:gd name="T3" fmla="*/ 0 h 452"/>
                    <a:gd name="T4" fmla="*/ 847 w 847"/>
                    <a:gd name="T5" fmla="*/ 202 h 452"/>
                    <a:gd name="T6" fmla="*/ 422 w 847"/>
                    <a:gd name="T7" fmla="*/ 452 h 452"/>
                    <a:gd name="T8" fmla="*/ 0 w 847"/>
                    <a:gd name="T9" fmla="*/ 202 h 452"/>
                  </a:gdLst>
                  <a:ahLst/>
                  <a:cxnLst>
                    <a:cxn ang="0">
                      <a:pos x="T0" y="T1"/>
                    </a:cxn>
                    <a:cxn ang="0">
                      <a:pos x="T2" y="T3"/>
                    </a:cxn>
                    <a:cxn ang="0">
                      <a:pos x="T4" y="T5"/>
                    </a:cxn>
                    <a:cxn ang="0">
                      <a:pos x="T6" y="T7"/>
                    </a:cxn>
                    <a:cxn ang="0">
                      <a:pos x="T8" y="T9"/>
                    </a:cxn>
                  </a:cxnLst>
                  <a:rect l="0" t="0" r="r" b="b"/>
                  <a:pathLst>
                    <a:path w="847" h="452">
                      <a:moveTo>
                        <a:pt x="0" y="202"/>
                      </a:moveTo>
                      <a:lnTo>
                        <a:pt x="422" y="0"/>
                      </a:lnTo>
                      <a:lnTo>
                        <a:pt x="847" y="202"/>
                      </a:lnTo>
                      <a:lnTo>
                        <a:pt x="422" y="452"/>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8" name="Freeform 13"/>
                <p:cNvSpPr>
                  <a:spLocks/>
                </p:cNvSpPr>
                <p:nvPr/>
              </p:nvSpPr>
              <p:spPr bwMode="auto">
                <a:xfrm>
                  <a:off x="3435" y="1983"/>
                  <a:ext cx="432" cy="735"/>
                </a:xfrm>
                <a:custGeom>
                  <a:avLst/>
                  <a:gdLst>
                    <a:gd name="T0" fmla="*/ 0 w 432"/>
                    <a:gd name="T1" fmla="*/ 0 h 735"/>
                    <a:gd name="T2" fmla="*/ 432 w 432"/>
                    <a:gd name="T3" fmla="*/ 247 h 735"/>
                    <a:gd name="T4" fmla="*/ 432 w 432"/>
                    <a:gd name="T5" fmla="*/ 735 h 735"/>
                    <a:gd name="T6" fmla="*/ 0 w 432"/>
                    <a:gd name="T7" fmla="*/ 499 h 735"/>
                    <a:gd name="T8" fmla="*/ 0 w 432"/>
                    <a:gd name="T9" fmla="*/ 0 h 735"/>
                  </a:gdLst>
                  <a:ahLst/>
                  <a:cxnLst>
                    <a:cxn ang="0">
                      <a:pos x="T0" y="T1"/>
                    </a:cxn>
                    <a:cxn ang="0">
                      <a:pos x="T2" y="T3"/>
                    </a:cxn>
                    <a:cxn ang="0">
                      <a:pos x="T4" y="T5"/>
                    </a:cxn>
                    <a:cxn ang="0">
                      <a:pos x="T6" y="T7"/>
                    </a:cxn>
                    <a:cxn ang="0">
                      <a:pos x="T8" y="T9"/>
                    </a:cxn>
                  </a:cxnLst>
                  <a:rect l="0" t="0" r="r" b="b"/>
                  <a:pathLst>
                    <a:path w="432" h="735">
                      <a:moveTo>
                        <a:pt x="0" y="0"/>
                      </a:moveTo>
                      <a:lnTo>
                        <a:pt x="432" y="247"/>
                      </a:lnTo>
                      <a:lnTo>
                        <a:pt x="432" y="735"/>
                      </a:lnTo>
                      <a:lnTo>
                        <a:pt x="0" y="49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9" name="Freeform 14"/>
                <p:cNvSpPr>
                  <a:spLocks/>
                </p:cNvSpPr>
                <p:nvPr/>
              </p:nvSpPr>
              <p:spPr bwMode="auto">
                <a:xfrm>
                  <a:off x="3967" y="1983"/>
                  <a:ext cx="430" cy="746"/>
                </a:xfrm>
                <a:custGeom>
                  <a:avLst/>
                  <a:gdLst>
                    <a:gd name="T0" fmla="*/ 0 w 430"/>
                    <a:gd name="T1" fmla="*/ 247 h 746"/>
                    <a:gd name="T2" fmla="*/ 430 w 430"/>
                    <a:gd name="T3" fmla="*/ 0 h 746"/>
                    <a:gd name="T4" fmla="*/ 430 w 430"/>
                    <a:gd name="T5" fmla="*/ 502 h 746"/>
                    <a:gd name="T6" fmla="*/ 0 w 430"/>
                    <a:gd name="T7" fmla="*/ 746 h 746"/>
                    <a:gd name="T8" fmla="*/ 0 w 430"/>
                    <a:gd name="T9" fmla="*/ 247 h 746"/>
                  </a:gdLst>
                  <a:ahLst/>
                  <a:cxnLst>
                    <a:cxn ang="0">
                      <a:pos x="T0" y="T1"/>
                    </a:cxn>
                    <a:cxn ang="0">
                      <a:pos x="T2" y="T3"/>
                    </a:cxn>
                    <a:cxn ang="0">
                      <a:pos x="T4" y="T5"/>
                    </a:cxn>
                    <a:cxn ang="0">
                      <a:pos x="T6" y="T7"/>
                    </a:cxn>
                    <a:cxn ang="0">
                      <a:pos x="T8" y="T9"/>
                    </a:cxn>
                  </a:cxnLst>
                  <a:rect l="0" t="0" r="r" b="b"/>
                  <a:pathLst>
                    <a:path w="430" h="746">
                      <a:moveTo>
                        <a:pt x="0" y="247"/>
                      </a:moveTo>
                      <a:lnTo>
                        <a:pt x="430" y="0"/>
                      </a:lnTo>
                      <a:lnTo>
                        <a:pt x="430" y="502"/>
                      </a:lnTo>
                      <a:lnTo>
                        <a:pt x="0" y="746"/>
                      </a:lnTo>
                      <a:lnTo>
                        <a:pt x="0"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0" name="TextBox 49"/>
              <p:cNvSpPr txBox="1"/>
              <p:nvPr/>
            </p:nvSpPr>
            <p:spPr>
              <a:xfrm>
                <a:off x="-203634" y="2713004"/>
                <a:ext cx="204186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Resource Manager</a:t>
                </a:r>
              </a:p>
            </p:txBody>
          </p:sp>
        </p:grpSp>
        <p:grpSp>
          <p:nvGrpSpPr>
            <p:cNvPr id="37" name="Group 36"/>
            <p:cNvGrpSpPr/>
            <p:nvPr/>
          </p:nvGrpSpPr>
          <p:grpSpPr>
            <a:xfrm>
              <a:off x="2050454" y="4621872"/>
              <a:ext cx="1515173" cy="570748"/>
              <a:chOff x="591605" y="4341398"/>
              <a:chExt cx="1719828" cy="647839"/>
            </a:xfrm>
          </p:grpSpPr>
          <p:grpSp>
            <p:nvGrpSpPr>
              <p:cNvPr id="52" name="Group 17"/>
              <p:cNvGrpSpPr>
                <a:grpSpLocks noChangeAspect="1"/>
              </p:cNvGrpSpPr>
              <p:nvPr/>
            </p:nvGrpSpPr>
            <p:grpSpPr bwMode="auto">
              <a:xfrm>
                <a:off x="1828800" y="4341398"/>
                <a:ext cx="482633" cy="647839"/>
                <a:chOff x="3118" y="1127"/>
                <a:chExt cx="1598" cy="2145"/>
              </a:xfrm>
            </p:grpSpPr>
            <p:sp>
              <p:nvSpPr>
                <p:cNvPr id="54" name="Freeform 18"/>
                <p:cNvSpPr>
                  <a:spLocks/>
                </p:cNvSpPr>
                <p:nvPr/>
              </p:nvSpPr>
              <p:spPr bwMode="auto">
                <a:xfrm>
                  <a:off x="3118" y="2236"/>
                  <a:ext cx="1598" cy="1036"/>
                </a:xfrm>
                <a:custGeom>
                  <a:avLst/>
                  <a:gdLst>
                    <a:gd name="T0" fmla="*/ 0 w 674"/>
                    <a:gd name="T1" fmla="*/ 44 h 437"/>
                    <a:gd name="T2" fmla="*/ 217 w 674"/>
                    <a:gd name="T3" fmla="*/ 2 h 437"/>
                    <a:gd name="T4" fmla="*/ 472 w 674"/>
                    <a:gd name="T5" fmla="*/ 0 h 437"/>
                    <a:gd name="T6" fmla="*/ 674 w 674"/>
                    <a:gd name="T7" fmla="*/ 49 h 437"/>
                    <a:gd name="T8" fmla="*/ 674 w 674"/>
                    <a:gd name="T9" fmla="*/ 302 h 437"/>
                    <a:gd name="T10" fmla="*/ 377 w 674"/>
                    <a:gd name="T11" fmla="*/ 427 h 437"/>
                    <a:gd name="T12" fmla="*/ 0 w 674"/>
                    <a:gd name="T13" fmla="*/ 295 h 437"/>
                    <a:gd name="T14" fmla="*/ 0 w 674"/>
                    <a:gd name="T15" fmla="*/ 44 h 4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437">
                      <a:moveTo>
                        <a:pt x="0" y="44"/>
                      </a:moveTo>
                      <a:cubicBezTo>
                        <a:pt x="0" y="44"/>
                        <a:pt x="121" y="113"/>
                        <a:pt x="217" y="2"/>
                      </a:cubicBezTo>
                      <a:cubicBezTo>
                        <a:pt x="217" y="2"/>
                        <a:pt x="324" y="151"/>
                        <a:pt x="472" y="0"/>
                      </a:cubicBezTo>
                      <a:cubicBezTo>
                        <a:pt x="472" y="0"/>
                        <a:pt x="538" y="105"/>
                        <a:pt x="674" y="49"/>
                      </a:cubicBezTo>
                      <a:cubicBezTo>
                        <a:pt x="674" y="302"/>
                        <a:pt x="674" y="302"/>
                        <a:pt x="674" y="302"/>
                      </a:cubicBezTo>
                      <a:cubicBezTo>
                        <a:pt x="674" y="302"/>
                        <a:pt x="667" y="409"/>
                        <a:pt x="377" y="427"/>
                      </a:cubicBezTo>
                      <a:cubicBezTo>
                        <a:pt x="377" y="427"/>
                        <a:pt x="16" y="437"/>
                        <a:pt x="0" y="295"/>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55" name="Freeform 19"/>
                <p:cNvSpPr>
                  <a:spLocks noEditPoints="1"/>
                </p:cNvSpPr>
                <p:nvPr/>
              </p:nvSpPr>
              <p:spPr bwMode="auto">
                <a:xfrm>
                  <a:off x="3118" y="1127"/>
                  <a:ext cx="1598" cy="1460"/>
                </a:xfrm>
                <a:custGeom>
                  <a:avLst/>
                  <a:gdLst>
                    <a:gd name="T0" fmla="*/ 674 w 674"/>
                    <a:gd name="T1" fmla="*/ 484 h 616"/>
                    <a:gd name="T2" fmla="*/ 472 w 674"/>
                    <a:gd name="T3" fmla="*/ 415 h 616"/>
                    <a:gd name="T4" fmla="*/ 212 w 674"/>
                    <a:gd name="T5" fmla="*/ 415 h 616"/>
                    <a:gd name="T6" fmla="*/ 0 w 674"/>
                    <a:gd name="T7" fmla="*/ 475 h 616"/>
                    <a:gd name="T8" fmla="*/ 0 w 674"/>
                    <a:gd name="T9" fmla="*/ 122 h 616"/>
                    <a:gd name="T10" fmla="*/ 354 w 674"/>
                    <a:gd name="T11" fmla="*/ 14 h 616"/>
                    <a:gd name="T12" fmla="*/ 674 w 674"/>
                    <a:gd name="T13" fmla="*/ 146 h 616"/>
                    <a:gd name="T14" fmla="*/ 674 w 674"/>
                    <a:gd name="T15" fmla="*/ 484 h 616"/>
                    <a:gd name="T16" fmla="*/ 335 w 674"/>
                    <a:gd name="T17" fmla="*/ 60 h 616"/>
                    <a:gd name="T18" fmla="*/ 97 w 674"/>
                    <a:gd name="T19" fmla="*/ 131 h 616"/>
                    <a:gd name="T20" fmla="*/ 335 w 674"/>
                    <a:gd name="T21" fmla="*/ 202 h 616"/>
                    <a:gd name="T22" fmla="*/ 574 w 674"/>
                    <a:gd name="T23" fmla="*/ 131 h 616"/>
                    <a:gd name="T24" fmla="*/ 335 w 674"/>
                    <a:gd name="T25" fmla="*/ 6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4" h="616">
                      <a:moveTo>
                        <a:pt x="674" y="484"/>
                      </a:moveTo>
                      <a:cubicBezTo>
                        <a:pt x="552" y="562"/>
                        <a:pt x="472" y="415"/>
                        <a:pt x="472" y="415"/>
                      </a:cubicBezTo>
                      <a:cubicBezTo>
                        <a:pt x="336" y="616"/>
                        <a:pt x="212" y="415"/>
                        <a:pt x="212" y="415"/>
                      </a:cubicBezTo>
                      <a:cubicBezTo>
                        <a:pt x="140" y="565"/>
                        <a:pt x="0" y="475"/>
                        <a:pt x="0" y="475"/>
                      </a:cubicBezTo>
                      <a:cubicBezTo>
                        <a:pt x="0" y="122"/>
                        <a:pt x="0" y="122"/>
                        <a:pt x="0" y="122"/>
                      </a:cubicBezTo>
                      <a:cubicBezTo>
                        <a:pt x="0" y="122"/>
                        <a:pt x="98" y="0"/>
                        <a:pt x="354" y="14"/>
                      </a:cubicBezTo>
                      <a:cubicBezTo>
                        <a:pt x="354" y="14"/>
                        <a:pt x="626" y="18"/>
                        <a:pt x="674" y="146"/>
                      </a:cubicBezTo>
                      <a:lnTo>
                        <a:pt x="674" y="484"/>
                      </a:lnTo>
                      <a:close/>
                      <a:moveTo>
                        <a:pt x="335" y="60"/>
                      </a:moveTo>
                      <a:cubicBezTo>
                        <a:pt x="204" y="60"/>
                        <a:pt x="97" y="92"/>
                        <a:pt x="97" y="131"/>
                      </a:cubicBezTo>
                      <a:cubicBezTo>
                        <a:pt x="97" y="170"/>
                        <a:pt x="204" y="202"/>
                        <a:pt x="335" y="202"/>
                      </a:cubicBezTo>
                      <a:cubicBezTo>
                        <a:pt x="467" y="202"/>
                        <a:pt x="574" y="170"/>
                        <a:pt x="574" y="131"/>
                      </a:cubicBezTo>
                      <a:cubicBezTo>
                        <a:pt x="574" y="92"/>
                        <a:pt x="467" y="60"/>
                        <a:pt x="335"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6" name="TextBox 55"/>
              <p:cNvSpPr txBox="1"/>
              <p:nvPr/>
            </p:nvSpPr>
            <p:spPr>
              <a:xfrm>
                <a:off x="591605" y="4476286"/>
                <a:ext cx="1172136"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Data Lake</a:t>
                </a:r>
              </a:p>
            </p:txBody>
          </p:sp>
        </p:grpSp>
        <p:grpSp>
          <p:nvGrpSpPr>
            <p:cNvPr id="28" name="Group 27"/>
            <p:cNvGrpSpPr/>
            <p:nvPr/>
          </p:nvGrpSpPr>
          <p:grpSpPr>
            <a:xfrm>
              <a:off x="1416375" y="3802100"/>
              <a:ext cx="1880566" cy="587364"/>
              <a:chOff x="39422" y="3480797"/>
              <a:chExt cx="2134574" cy="666699"/>
            </a:xfrm>
          </p:grpSpPr>
          <p:grpSp>
            <p:nvGrpSpPr>
              <p:cNvPr id="58" name="Group 22"/>
              <p:cNvGrpSpPr>
                <a:grpSpLocks noChangeAspect="1"/>
              </p:cNvGrpSpPr>
              <p:nvPr/>
            </p:nvGrpSpPr>
            <p:grpSpPr bwMode="auto">
              <a:xfrm>
                <a:off x="1661052" y="3480797"/>
                <a:ext cx="512944" cy="666699"/>
                <a:chOff x="3113" y="1158"/>
                <a:chExt cx="1608" cy="2090"/>
              </a:xfrm>
            </p:grpSpPr>
            <p:sp>
              <p:nvSpPr>
                <p:cNvPr id="60" name="Freeform 23"/>
                <p:cNvSpPr>
                  <a:spLocks/>
                </p:cNvSpPr>
                <p:nvPr/>
              </p:nvSpPr>
              <p:spPr bwMode="auto">
                <a:xfrm>
                  <a:off x="3803" y="2115"/>
                  <a:ext cx="235" cy="301"/>
                </a:xfrm>
                <a:custGeom>
                  <a:avLst/>
                  <a:gdLst>
                    <a:gd name="T0" fmla="*/ 51 w 99"/>
                    <a:gd name="T1" fmla="*/ 0 h 127"/>
                    <a:gd name="T2" fmla="*/ 13 w 99"/>
                    <a:gd name="T3" fmla="*/ 18 h 127"/>
                    <a:gd name="T4" fmla="*/ 0 w 99"/>
                    <a:gd name="T5" fmla="*/ 64 h 127"/>
                    <a:gd name="T6" fmla="*/ 14 w 99"/>
                    <a:gd name="T7" fmla="*/ 111 h 127"/>
                    <a:gd name="T8" fmla="*/ 50 w 99"/>
                    <a:gd name="T9" fmla="*/ 127 h 127"/>
                    <a:gd name="T10" fmla="*/ 85 w 99"/>
                    <a:gd name="T11" fmla="*/ 112 h 127"/>
                    <a:gd name="T12" fmla="*/ 99 w 99"/>
                    <a:gd name="T13" fmla="*/ 65 h 127"/>
                    <a:gd name="T14" fmla="*/ 87 w 99"/>
                    <a:gd name="T15" fmla="*/ 18 h 127"/>
                    <a:gd name="T16" fmla="*/ 51 w 99"/>
                    <a:gd name="T1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7">
                      <a:moveTo>
                        <a:pt x="51" y="0"/>
                      </a:moveTo>
                      <a:cubicBezTo>
                        <a:pt x="35" y="0"/>
                        <a:pt x="22" y="6"/>
                        <a:pt x="13" y="18"/>
                      </a:cubicBezTo>
                      <a:cubicBezTo>
                        <a:pt x="4" y="30"/>
                        <a:pt x="0" y="45"/>
                        <a:pt x="0" y="64"/>
                      </a:cubicBezTo>
                      <a:cubicBezTo>
                        <a:pt x="0" y="84"/>
                        <a:pt x="5" y="100"/>
                        <a:pt x="14" y="111"/>
                      </a:cubicBezTo>
                      <a:cubicBezTo>
                        <a:pt x="23" y="122"/>
                        <a:pt x="35" y="127"/>
                        <a:pt x="50" y="127"/>
                      </a:cubicBezTo>
                      <a:cubicBezTo>
                        <a:pt x="64" y="127"/>
                        <a:pt x="76" y="122"/>
                        <a:pt x="85" y="112"/>
                      </a:cubicBezTo>
                      <a:cubicBezTo>
                        <a:pt x="95" y="101"/>
                        <a:pt x="99" y="85"/>
                        <a:pt x="99" y="65"/>
                      </a:cubicBezTo>
                      <a:cubicBezTo>
                        <a:pt x="99" y="45"/>
                        <a:pt x="95" y="29"/>
                        <a:pt x="87" y="18"/>
                      </a:cubicBezTo>
                      <a:cubicBezTo>
                        <a:pt x="78" y="6"/>
                        <a:pt x="66"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1" name="Freeform 24"/>
                <p:cNvSpPr>
                  <a:spLocks noEditPoints="1"/>
                </p:cNvSpPr>
                <p:nvPr/>
              </p:nvSpPr>
              <p:spPr bwMode="auto">
                <a:xfrm>
                  <a:off x="3113" y="1158"/>
                  <a:ext cx="1608" cy="2090"/>
                </a:xfrm>
                <a:custGeom>
                  <a:avLst/>
                  <a:gdLst>
                    <a:gd name="T0" fmla="*/ 356 w 678"/>
                    <a:gd name="T1" fmla="*/ 0 h 882"/>
                    <a:gd name="T2" fmla="*/ 0 w 678"/>
                    <a:gd name="T3" fmla="*/ 118 h 882"/>
                    <a:gd name="T4" fmla="*/ 0 w 678"/>
                    <a:gd name="T5" fmla="*/ 764 h 882"/>
                    <a:gd name="T6" fmla="*/ 320 w 678"/>
                    <a:gd name="T7" fmla="*/ 882 h 882"/>
                    <a:gd name="T8" fmla="*/ 678 w 678"/>
                    <a:gd name="T9" fmla="*/ 762 h 882"/>
                    <a:gd name="T10" fmla="*/ 678 w 678"/>
                    <a:gd name="T11" fmla="*/ 118 h 882"/>
                    <a:gd name="T12" fmla="*/ 356 w 678"/>
                    <a:gd name="T13" fmla="*/ 0 h 882"/>
                    <a:gd name="T14" fmla="*/ 342 w 678"/>
                    <a:gd name="T15" fmla="*/ 47 h 882"/>
                    <a:gd name="T16" fmla="*/ 580 w 678"/>
                    <a:gd name="T17" fmla="*/ 122 h 882"/>
                    <a:gd name="T18" fmla="*/ 342 w 678"/>
                    <a:gd name="T19" fmla="*/ 196 h 882"/>
                    <a:gd name="T20" fmla="*/ 104 w 678"/>
                    <a:gd name="T21" fmla="*/ 122 h 882"/>
                    <a:gd name="T22" fmla="*/ 342 w 678"/>
                    <a:gd name="T23" fmla="*/ 47 h 882"/>
                    <a:gd name="T24" fmla="*/ 209 w 678"/>
                    <a:gd name="T25" fmla="*/ 551 h 882"/>
                    <a:gd name="T26" fmla="*/ 149 w 678"/>
                    <a:gd name="T27" fmla="*/ 570 h 882"/>
                    <a:gd name="T28" fmla="*/ 98 w 678"/>
                    <a:gd name="T29" fmla="*/ 559 h 882"/>
                    <a:gd name="T30" fmla="*/ 98 w 678"/>
                    <a:gd name="T31" fmla="*/ 515 h 882"/>
                    <a:gd name="T32" fmla="*/ 150 w 678"/>
                    <a:gd name="T33" fmla="*/ 535 h 882"/>
                    <a:gd name="T34" fmla="*/ 172 w 678"/>
                    <a:gd name="T35" fmla="*/ 528 h 882"/>
                    <a:gd name="T36" fmla="*/ 179 w 678"/>
                    <a:gd name="T37" fmla="*/ 515 h 882"/>
                    <a:gd name="T38" fmla="*/ 169 w 678"/>
                    <a:gd name="T39" fmla="*/ 497 h 882"/>
                    <a:gd name="T40" fmla="*/ 142 w 678"/>
                    <a:gd name="T41" fmla="*/ 482 h 882"/>
                    <a:gd name="T42" fmla="*/ 97 w 678"/>
                    <a:gd name="T43" fmla="*/ 424 h 882"/>
                    <a:gd name="T44" fmla="*/ 117 w 678"/>
                    <a:gd name="T45" fmla="*/ 382 h 882"/>
                    <a:gd name="T46" fmla="*/ 169 w 678"/>
                    <a:gd name="T47" fmla="*/ 366 h 882"/>
                    <a:gd name="T48" fmla="*/ 217 w 678"/>
                    <a:gd name="T49" fmla="*/ 374 h 882"/>
                    <a:gd name="T50" fmla="*/ 217 w 678"/>
                    <a:gd name="T51" fmla="*/ 415 h 882"/>
                    <a:gd name="T52" fmla="*/ 171 w 678"/>
                    <a:gd name="T53" fmla="*/ 401 h 882"/>
                    <a:gd name="T54" fmla="*/ 151 w 678"/>
                    <a:gd name="T55" fmla="*/ 406 h 882"/>
                    <a:gd name="T56" fmla="*/ 144 w 678"/>
                    <a:gd name="T57" fmla="*/ 421 h 882"/>
                    <a:gd name="T58" fmla="*/ 150 w 678"/>
                    <a:gd name="T59" fmla="*/ 437 h 882"/>
                    <a:gd name="T60" fmla="*/ 174 w 678"/>
                    <a:gd name="T61" fmla="*/ 451 h 882"/>
                    <a:gd name="T62" fmla="*/ 212 w 678"/>
                    <a:gd name="T63" fmla="*/ 475 h 882"/>
                    <a:gd name="T64" fmla="*/ 225 w 678"/>
                    <a:gd name="T65" fmla="*/ 511 h 882"/>
                    <a:gd name="T66" fmla="*/ 209 w 678"/>
                    <a:gd name="T67" fmla="*/ 551 h 882"/>
                    <a:gd name="T68" fmla="*/ 434 w 678"/>
                    <a:gd name="T69" fmla="*/ 615 h 882"/>
                    <a:gd name="T70" fmla="*/ 376 w 678"/>
                    <a:gd name="T71" fmla="*/ 615 h 882"/>
                    <a:gd name="T72" fmla="*/ 336 w 678"/>
                    <a:gd name="T73" fmla="*/ 570 h 882"/>
                    <a:gd name="T74" fmla="*/ 271 w 678"/>
                    <a:gd name="T75" fmla="*/ 542 h 882"/>
                    <a:gd name="T76" fmla="*/ 244 w 678"/>
                    <a:gd name="T77" fmla="*/ 470 h 882"/>
                    <a:gd name="T78" fmla="*/ 270 w 678"/>
                    <a:gd name="T79" fmla="*/ 396 h 882"/>
                    <a:gd name="T80" fmla="*/ 343 w 678"/>
                    <a:gd name="T81" fmla="*/ 366 h 882"/>
                    <a:gd name="T82" fmla="*/ 411 w 678"/>
                    <a:gd name="T83" fmla="*/ 393 h 882"/>
                    <a:gd name="T84" fmla="*/ 437 w 678"/>
                    <a:gd name="T85" fmla="*/ 466 h 882"/>
                    <a:gd name="T86" fmla="*/ 421 w 678"/>
                    <a:gd name="T87" fmla="*/ 528 h 882"/>
                    <a:gd name="T88" fmla="*/ 377 w 678"/>
                    <a:gd name="T89" fmla="*/ 562 h 882"/>
                    <a:gd name="T90" fmla="*/ 434 w 678"/>
                    <a:gd name="T91" fmla="*/ 615 h 882"/>
                    <a:gd name="T92" fmla="*/ 587 w 678"/>
                    <a:gd name="T93" fmla="*/ 566 h 882"/>
                    <a:gd name="T94" fmla="*/ 470 w 678"/>
                    <a:gd name="T95" fmla="*/ 566 h 882"/>
                    <a:gd name="T96" fmla="*/ 470 w 678"/>
                    <a:gd name="T97" fmla="*/ 369 h 882"/>
                    <a:gd name="T98" fmla="*/ 514 w 678"/>
                    <a:gd name="T99" fmla="*/ 369 h 882"/>
                    <a:gd name="T100" fmla="*/ 514 w 678"/>
                    <a:gd name="T101" fmla="*/ 530 h 882"/>
                    <a:gd name="T102" fmla="*/ 587 w 678"/>
                    <a:gd name="T103" fmla="*/ 530 h 882"/>
                    <a:gd name="T104" fmla="*/ 587 w 678"/>
                    <a:gd name="T105" fmla="*/ 566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882">
                      <a:moveTo>
                        <a:pt x="356" y="0"/>
                      </a:moveTo>
                      <a:cubicBezTo>
                        <a:pt x="52" y="0"/>
                        <a:pt x="0" y="118"/>
                        <a:pt x="0" y="118"/>
                      </a:cubicBezTo>
                      <a:cubicBezTo>
                        <a:pt x="0" y="764"/>
                        <a:pt x="0" y="764"/>
                        <a:pt x="0" y="764"/>
                      </a:cubicBezTo>
                      <a:cubicBezTo>
                        <a:pt x="62" y="880"/>
                        <a:pt x="320" y="882"/>
                        <a:pt x="320" y="882"/>
                      </a:cubicBezTo>
                      <a:cubicBezTo>
                        <a:pt x="654" y="882"/>
                        <a:pt x="678" y="762"/>
                        <a:pt x="678" y="762"/>
                      </a:cubicBezTo>
                      <a:cubicBezTo>
                        <a:pt x="678" y="118"/>
                        <a:pt x="678" y="118"/>
                        <a:pt x="678" y="118"/>
                      </a:cubicBezTo>
                      <a:cubicBezTo>
                        <a:pt x="622" y="2"/>
                        <a:pt x="356" y="0"/>
                        <a:pt x="356" y="0"/>
                      </a:cubicBezTo>
                      <a:close/>
                      <a:moveTo>
                        <a:pt x="342" y="47"/>
                      </a:moveTo>
                      <a:cubicBezTo>
                        <a:pt x="473" y="47"/>
                        <a:pt x="580" y="80"/>
                        <a:pt x="580" y="122"/>
                      </a:cubicBezTo>
                      <a:cubicBezTo>
                        <a:pt x="580" y="163"/>
                        <a:pt x="473" y="196"/>
                        <a:pt x="342" y="196"/>
                      </a:cubicBezTo>
                      <a:cubicBezTo>
                        <a:pt x="211" y="196"/>
                        <a:pt x="104" y="163"/>
                        <a:pt x="104" y="122"/>
                      </a:cubicBezTo>
                      <a:cubicBezTo>
                        <a:pt x="104" y="80"/>
                        <a:pt x="211" y="47"/>
                        <a:pt x="342" y="47"/>
                      </a:cubicBezTo>
                      <a:close/>
                      <a:moveTo>
                        <a:pt x="209" y="551"/>
                      </a:moveTo>
                      <a:cubicBezTo>
                        <a:pt x="196" y="563"/>
                        <a:pt x="176" y="570"/>
                        <a:pt x="149" y="570"/>
                      </a:cubicBezTo>
                      <a:cubicBezTo>
                        <a:pt x="128" y="570"/>
                        <a:pt x="111" y="566"/>
                        <a:pt x="98" y="559"/>
                      </a:cubicBezTo>
                      <a:cubicBezTo>
                        <a:pt x="98" y="515"/>
                        <a:pt x="98" y="515"/>
                        <a:pt x="98" y="515"/>
                      </a:cubicBezTo>
                      <a:cubicBezTo>
                        <a:pt x="114" y="528"/>
                        <a:pt x="131" y="535"/>
                        <a:pt x="150" y="535"/>
                      </a:cubicBezTo>
                      <a:cubicBezTo>
                        <a:pt x="160" y="535"/>
                        <a:pt x="167" y="533"/>
                        <a:pt x="172" y="528"/>
                      </a:cubicBezTo>
                      <a:cubicBezTo>
                        <a:pt x="177" y="525"/>
                        <a:pt x="179" y="520"/>
                        <a:pt x="179" y="515"/>
                      </a:cubicBezTo>
                      <a:cubicBezTo>
                        <a:pt x="179" y="508"/>
                        <a:pt x="176" y="503"/>
                        <a:pt x="169" y="497"/>
                      </a:cubicBezTo>
                      <a:cubicBezTo>
                        <a:pt x="164" y="493"/>
                        <a:pt x="155" y="488"/>
                        <a:pt x="142" y="482"/>
                      </a:cubicBezTo>
                      <a:cubicBezTo>
                        <a:pt x="112" y="468"/>
                        <a:pt x="97" y="449"/>
                        <a:pt x="97" y="424"/>
                      </a:cubicBezTo>
                      <a:cubicBezTo>
                        <a:pt x="97" y="407"/>
                        <a:pt x="104" y="393"/>
                        <a:pt x="117" y="382"/>
                      </a:cubicBezTo>
                      <a:cubicBezTo>
                        <a:pt x="130" y="371"/>
                        <a:pt x="147" y="366"/>
                        <a:pt x="169" y="366"/>
                      </a:cubicBezTo>
                      <a:cubicBezTo>
                        <a:pt x="188" y="366"/>
                        <a:pt x="204" y="369"/>
                        <a:pt x="217" y="374"/>
                      </a:cubicBezTo>
                      <a:cubicBezTo>
                        <a:pt x="217" y="415"/>
                        <a:pt x="217" y="415"/>
                        <a:pt x="217" y="415"/>
                      </a:cubicBezTo>
                      <a:cubicBezTo>
                        <a:pt x="203" y="405"/>
                        <a:pt x="188" y="401"/>
                        <a:pt x="171" y="401"/>
                      </a:cubicBezTo>
                      <a:cubicBezTo>
                        <a:pt x="163" y="401"/>
                        <a:pt x="156" y="403"/>
                        <a:pt x="151" y="406"/>
                      </a:cubicBezTo>
                      <a:cubicBezTo>
                        <a:pt x="146" y="410"/>
                        <a:pt x="144" y="415"/>
                        <a:pt x="144" y="421"/>
                      </a:cubicBezTo>
                      <a:cubicBezTo>
                        <a:pt x="144" y="427"/>
                        <a:pt x="146" y="432"/>
                        <a:pt x="150" y="437"/>
                      </a:cubicBezTo>
                      <a:cubicBezTo>
                        <a:pt x="154" y="440"/>
                        <a:pt x="162" y="445"/>
                        <a:pt x="174" y="451"/>
                      </a:cubicBezTo>
                      <a:cubicBezTo>
                        <a:pt x="192" y="459"/>
                        <a:pt x="204" y="467"/>
                        <a:pt x="212" y="475"/>
                      </a:cubicBezTo>
                      <a:cubicBezTo>
                        <a:pt x="221" y="485"/>
                        <a:pt x="225" y="497"/>
                        <a:pt x="225" y="511"/>
                      </a:cubicBezTo>
                      <a:cubicBezTo>
                        <a:pt x="225" y="527"/>
                        <a:pt x="220" y="540"/>
                        <a:pt x="209" y="551"/>
                      </a:cubicBezTo>
                      <a:close/>
                      <a:moveTo>
                        <a:pt x="434" y="615"/>
                      </a:moveTo>
                      <a:cubicBezTo>
                        <a:pt x="376" y="615"/>
                        <a:pt x="376" y="615"/>
                        <a:pt x="376" y="615"/>
                      </a:cubicBezTo>
                      <a:cubicBezTo>
                        <a:pt x="336" y="570"/>
                        <a:pt x="336" y="570"/>
                        <a:pt x="336" y="570"/>
                      </a:cubicBezTo>
                      <a:cubicBezTo>
                        <a:pt x="309" y="569"/>
                        <a:pt x="288" y="559"/>
                        <a:pt x="271" y="542"/>
                      </a:cubicBezTo>
                      <a:cubicBezTo>
                        <a:pt x="253" y="523"/>
                        <a:pt x="244" y="500"/>
                        <a:pt x="244" y="470"/>
                      </a:cubicBezTo>
                      <a:cubicBezTo>
                        <a:pt x="244" y="440"/>
                        <a:pt x="253" y="415"/>
                        <a:pt x="270" y="396"/>
                      </a:cubicBezTo>
                      <a:cubicBezTo>
                        <a:pt x="288" y="376"/>
                        <a:pt x="313" y="366"/>
                        <a:pt x="343" y="366"/>
                      </a:cubicBezTo>
                      <a:cubicBezTo>
                        <a:pt x="371" y="366"/>
                        <a:pt x="393" y="375"/>
                        <a:pt x="411" y="393"/>
                      </a:cubicBezTo>
                      <a:cubicBezTo>
                        <a:pt x="428" y="412"/>
                        <a:pt x="437" y="436"/>
                        <a:pt x="437" y="466"/>
                      </a:cubicBezTo>
                      <a:cubicBezTo>
                        <a:pt x="437" y="490"/>
                        <a:pt x="432" y="511"/>
                        <a:pt x="421" y="528"/>
                      </a:cubicBezTo>
                      <a:cubicBezTo>
                        <a:pt x="410" y="544"/>
                        <a:pt x="396" y="556"/>
                        <a:pt x="377" y="562"/>
                      </a:cubicBezTo>
                      <a:lnTo>
                        <a:pt x="434" y="615"/>
                      </a:lnTo>
                      <a:close/>
                      <a:moveTo>
                        <a:pt x="587" y="566"/>
                      </a:moveTo>
                      <a:cubicBezTo>
                        <a:pt x="470" y="566"/>
                        <a:pt x="470" y="566"/>
                        <a:pt x="470" y="566"/>
                      </a:cubicBezTo>
                      <a:cubicBezTo>
                        <a:pt x="470" y="369"/>
                        <a:pt x="470" y="369"/>
                        <a:pt x="470" y="369"/>
                      </a:cubicBezTo>
                      <a:cubicBezTo>
                        <a:pt x="514" y="369"/>
                        <a:pt x="514" y="369"/>
                        <a:pt x="514" y="369"/>
                      </a:cubicBezTo>
                      <a:cubicBezTo>
                        <a:pt x="514" y="530"/>
                        <a:pt x="514" y="530"/>
                        <a:pt x="514" y="530"/>
                      </a:cubicBezTo>
                      <a:cubicBezTo>
                        <a:pt x="587" y="530"/>
                        <a:pt x="587" y="530"/>
                        <a:pt x="587" y="530"/>
                      </a:cubicBezTo>
                      <a:lnTo>
                        <a:pt x="587" y="5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62" name="TextBox 61"/>
              <p:cNvSpPr txBox="1"/>
              <p:nvPr/>
            </p:nvSpPr>
            <p:spPr>
              <a:xfrm>
                <a:off x="39422" y="3595843"/>
                <a:ext cx="158334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SQL Database</a:t>
                </a:r>
              </a:p>
            </p:txBody>
          </p:sp>
        </p:grpSp>
      </p:grpSp>
      <p:grpSp>
        <p:nvGrpSpPr>
          <p:cNvPr id="101" name="Group 100"/>
          <p:cNvGrpSpPr/>
          <p:nvPr/>
        </p:nvGrpSpPr>
        <p:grpSpPr>
          <a:xfrm>
            <a:off x="8111396" y="1183839"/>
            <a:ext cx="3359648" cy="5553575"/>
            <a:chOff x="8274046" y="1207081"/>
            <a:chExt cx="3427016" cy="5664936"/>
          </a:xfrm>
        </p:grpSpPr>
        <p:grpSp>
          <p:nvGrpSpPr>
            <p:cNvPr id="26" name="Group 25"/>
            <p:cNvGrpSpPr/>
            <p:nvPr/>
          </p:nvGrpSpPr>
          <p:grpSpPr>
            <a:xfrm>
              <a:off x="8274046" y="1207081"/>
              <a:ext cx="2205408" cy="663138"/>
              <a:chOff x="6809877" y="4737868"/>
              <a:chExt cx="2595021" cy="780290"/>
            </a:xfrm>
          </p:grpSpPr>
          <p:pic>
            <p:nvPicPr>
              <p:cNvPr id="16" name="Picture 1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09877" y="4737868"/>
                <a:ext cx="780290" cy="780290"/>
              </a:xfrm>
              <a:prstGeom prst="rect">
                <a:avLst/>
              </a:prstGeom>
            </p:spPr>
          </p:pic>
          <p:sp>
            <p:nvSpPr>
              <p:cNvPr id="17" name="TextBox 16"/>
              <p:cNvSpPr txBox="1"/>
              <p:nvPr/>
            </p:nvSpPr>
            <p:spPr>
              <a:xfrm>
                <a:off x="7590167" y="4927920"/>
                <a:ext cx="1814731" cy="400426"/>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Active Directory</a:t>
                </a:r>
              </a:p>
            </p:txBody>
          </p:sp>
        </p:grpSp>
        <p:grpSp>
          <p:nvGrpSpPr>
            <p:cNvPr id="22" name="Group 21"/>
            <p:cNvGrpSpPr/>
            <p:nvPr/>
          </p:nvGrpSpPr>
          <p:grpSpPr>
            <a:xfrm>
              <a:off x="8792251" y="2112009"/>
              <a:ext cx="2908811" cy="564036"/>
              <a:chOff x="6930557" y="1553047"/>
              <a:chExt cx="3401691" cy="659609"/>
            </a:xfrm>
          </p:grpSpPr>
          <p:pic>
            <p:nvPicPr>
              <p:cNvPr id="2" name="Picture 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30557" y="1553047"/>
                <a:ext cx="659610" cy="659609"/>
              </a:xfrm>
              <a:prstGeom prst="rect">
                <a:avLst/>
              </a:prstGeom>
            </p:spPr>
          </p:pic>
          <p:sp>
            <p:nvSpPr>
              <p:cNvPr id="13" name="TextBox 12"/>
              <p:cNvSpPr txBox="1"/>
              <p:nvPr/>
            </p:nvSpPr>
            <p:spPr>
              <a:xfrm>
                <a:off x="7569146" y="1680828"/>
                <a:ext cx="2763102" cy="395920"/>
              </a:xfrm>
              <a:prstGeom prst="rect">
                <a:avLst/>
              </a:prstGeom>
              <a:noFill/>
            </p:spPr>
            <p:txBody>
              <a:bodyPr wrap="squar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ApplicationInsights</a:t>
                </a:r>
                <a:endParaRPr lang="en-AU" sz="1568" kern="0" dirty="0">
                  <a:gradFill>
                    <a:gsLst>
                      <a:gs pos="0">
                        <a:srgbClr val="FFFFFF"/>
                      </a:gs>
                      <a:gs pos="100000">
                        <a:srgbClr val="FFFFFF"/>
                      </a:gs>
                    </a:gsLst>
                    <a:lin ang="21594000" scaled="0"/>
                  </a:gradFill>
                  <a:latin typeface="Segoe UI Light"/>
                </a:endParaRPr>
              </a:p>
            </p:txBody>
          </p:sp>
        </p:grpSp>
        <p:grpSp>
          <p:nvGrpSpPr>
            <p:cNvPr id="23" name="Group 22"/>
            <p:cNvGrpSpPr/>
            <p:nvPr/>
          </p:nvGrpSpPr>
          <p:grpSpPr>
            <a:xfrm>
              <a:off x="9278763" y="2952024"/>
              <a:ext cx="1902569" cy="540501"/>
              <a:chOff x="6857195" y="2621276"/>
              <a:chExt cx="2224948" cy="632085"/>
            </a:xfrm>
          </p:grpSpPr>
          <p:pic>
            <p:nvPicPr>
              <p:cNvPr id="4" name="Picture 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857195" y="2621276"/>
                <a:ext cx="632085" cy="632085"/>
              </a:xfrm>
              <a:prstGeom prst="rect">
                <a:avLst/>
              </a:prstGeom>
            </p:spPr>
          </p:pic>
          <p:sp>
            <p:nvSpPr>
              <p:cNvPr id="14" name="TextBox 13"/>
              <p:cNvSpPr txBox="1"/>
              <p:nvPr/>
            </p:nvSpPr>
            <p:spPr>
              <a:xfrm>
                <a:off x="7522082" y="2725010"/>
                <a:ext cx="1560061" cy="395920"/>
              </a:xfrm>
              <a:prstGeom prst="rect">
                <a:avLst/>
              </a:prstGeom>
              <a:noFill/>
            </p:spPr>
            <p:txBody>
              <a:bodyPr wrap="non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DocumentDB</a:t>
                </a:r>
                <a:endParaRPr lang="en-AU" sz="1568" kern="0" dirty="0">
                  <a:gradFill>
                    <a:gsLst>
                      <a:gs pos="0">
                        <a:srgbClr val="FFFFFF"/>
                      </a:gs>
                      <a:gs pos="100000">
                        <a:srgbClr val="FFFFFF"/>
                      </a:gs>
                    </a:gsLst>
                    <a:lin ang="21594000" scaled="0"/>
                  </a:gradFill>
                  <a:latin typeface="Segoe UI Light"/>
                </a:endParaRPr>
              </a:p>
            </p:txBody>
          </p:sp>
        </p:grpSp>
        <p:grpSp>
          <p:nvGrpSpPr>
            <p:cNvPr id="44" name="Group 43"/>
            <p:cNvGrpSpPr/>
            <p:nvPr/>
          </p:nvGrpSpPr>
          <p:grpSpPr>
            <a:xfrm>
              <a:off x="9571664" y="3759744"/>
              <a:ext cx="1727838" cy="568507"/>
              <a:chOff x="8142292" y="-693906"/>
              <a:chExt cx="2020609" cy="664837"/>
            </a:xfrm>
          </p:grpSpPr>
          <p:sp>
            <p:nvSpPr>
              <p:cNvPr id="72" name="TextBox 71"/>
              <p:cNvSpPr txBox="1"/>
              <p:nvPr/>
            </p:nvSpPr>
            <p:spPr>
              <a:xfrm>
                <a:off x="8893406" y="-585330"/>
                <a:ext cx="1269495"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Web Apps</a:t>
                </a:r>
              </a:p>
            </p:txBody>
          </p:sp>
          <p:grpSp>
            <p:nvGrpSpPr>
              <p:cNvPr id="64" name="Group 27"/>
              <p:cNvGrpSpPr>
                <a:grpSpLocks noChangeAspect="1"/>
              </p:cNvGrpSpPr>
              <p:nvPr/>
            </p:nvGrpSpPr>
            <p:grpSpPr bwMode="auto">
              <a:xfrm>
                <a:off x="8142292" y="-693906"/>
                <a:ext cx="644992" cy="664837"/>
                <a:chOff x="1355" y="-414"/>
                <a:chExt cx="5233" cy="5394"/>
              </a:xfrm>
              <a:solidFill>
                <a:schemeClr val="bg1"/>
              </a:solidFill>
            </p:grpSpPr>
            <p:sp>
              <p:nvSpPr>
                <p:cNvPr id="66" name="Freeform 28"/>
                <p:cNvSpPr>
                  <a:spLocks/>
                </p:cNvSpPr>
                <p:nvPr/>
              </p:nvSpPr>
              <p:spPr bwMode="auto">
                <a:xfrm>
                  <a:off x="3184" y="1273"/>
                  <a:ext cx="3137" cy="2418"/>
                </a:xfrm>
                <a:custGeom>
                  <a:avLst/>
                  <a:gdLst>
                    <a:gd name="T0" fmla="*/ 1198 w 1326"/>
                    <a:gd name="T1" fmla="*/ 1000 h 1022"/>
                    <a:gd name="T2" fmla="*/ 729 w 1326"/>
                    <a:gd name="T3" fmla="*/ 975 h 1022"/>
                    <a:gd name="T4" fmla="*/ 655 w 1326"/>
                    <a:gd name="T5" fmla="*/ 918 h 1022"/>
                    <a:gd name="T6" fmla="*/ 386 w 1326"/>
                    <a:gd name="T7" fmla="*/ 809 h 1022"/>
                    <a:gd name="T8" fmla="*/ 306 w 1326"/>
                    <a:gd name="T9" fmla="*/ 803 h 1022"/>
                    <a:gd name="T10" fmla="*/ 41 w 1326"/>
                    <a:gd name="T11" fmla="*/ 620 h 1022"/>
                    <a:gd name="T12" fmla="*/ 18 w 1326"/>
                    <a:gd name="T13" fmla="*/ 541 h 1022"/>
                    <a:gd name="T14" fmla="*/ 30 w 1326"/>
                    <a:gd name="T15" fmla="*/ 305 h 1022"/>
                    <a:gd name="T16" fmla="*/ 51 w 1326"/>
                    <a:gd name="T17" fmla="*/ 223 h 1022"/>
                    <a:gd name="T18" fmla="*/ 287 w 1326"/>
                    <a:gd name="T19" fmla="*/ 25 h 1022"/>
                    <a:gd name="T20" fmla="*/ 374 w 1326"/>
                    <a:gd name="T21" fmla="*/ 32 h 1022"/>
                    <a:gd name="T22" fmla="*/ 702 w 1326"/>
                    <a:gd name="T23" fmla="*/ 309 h 1022"/>
                    <a:gd name="T24" fmla="*/ 730 w 1326"/>
                    <a:gd name="T25" fmla="*/ 387 h 1022"/>
                    <a:gd name="T26" fmla="*/ 811 w 1326"/>
                    <a:gd name="T27" fmla="*/ 624 h 1022"/>
                    <a:gd name="T28" fmla="*/ 1067 w 1326"/>
                    <a:gd name="T29" fmla="*/ 639 h 1022"/>
                    <a:gd name="T30" fmla="*/ 1157 w 1326"/>
                    <a:gd name="T31" fmla="*/ 646 h 1022"/>
                    <a:gd name="T32" fmla="*/ 1326 w 1326"/>
                    <a:gd name="T33" fmla="*/ 753 h 1022"/>
                    <a:gd name="T34" fmla="*/ 1198 w 1326"/>
                    <a:gd name="T35" fmla="*/ 100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6" h="1022">
                      <a:moveTo>
                        <a:pt x="1198" y="1000"/>
                      </a:moveTo>
                      <a:cubicBezTo>
                        <a:pt x="1040" y="1022"/>
                        <a:pt x="884" y="1012"/>
                        <a:pt x="729" y="975"/>
                      </a:cubicBezTo>
                      <a:cubicBezTo>
                        <a:pt x="693" y="967"/>
                        <a:pt x="672" y="952"/>
                        <a:pt x="655" y="918"/>
                      </a:cubicBezTo>
                      <a:cubicBezTo>
                        <a:pt x="602" y="808"/>
                        <a:pt x="501" y="767"/>
                        <a:pt x="386" y="809"/>
                      </a:cubicBezTo>
                      <a:cubicBezTo>
                        <a:pt x="355" y="820"/>
                        <a:pt x="333" y="818"/>
                        <a:pt x="306" y="803"/>
                      </a:cubicBezTo>
                      <a:cubicBezTo>
                        <a:pt x="213" y="748"/>
                        <a:pt x="125" y="687"/>
                        <a:pt x="41" y="620"/>
                      </a:cubicBezTo>
                      <a:cubicBezTo>
                        <a:pt x="14" y="598"/>
                        <a:pt x="0" y="578"/>
                        <a:pt x="18" y="541"/>
                      </a:cubicBezTo>
                      <a:cubicBezTo>
                        <a:pt x="56" y="465"/>
                        <a:pt x="62" y="384"/>
                        <a:pt x="30" y="305"/>
                      </a:cubicBezTo>
                      <a:cubicBezTo>
                        <a:pt x="15" y="270"/>
                        <a:pt x="26" y="247"/>
                        <a:pt x="51" y="223"/>
                      </a:cubicBezTo>
                      <a:cubicBezTo>
                        <a:pt x="125" y="151"/>
                        <a:pt x="205" y="87"/>
                        <a:pt x="287" y="25"/>
                      </a:cubicBezTo>
                      <a:cubicBezTo>
                        <a:pt x="320" y="0"/>
                        <a:pt x="343" y="5"/>
                        <a:pt x="374" y="32"/>
                      </a:cubicBezTo>
                      <a:cubicBezTo>
                        <a:pt x="481" y="126"/>
                        <a:pt x="591" y="218"/>
                        <a:pt x="702" y="309"/>
                      </a:cubicBezTo>
                      <a:cubicBezTo>
                        <a:pt x="730" y="332"/>
                        <a:pt x="738" y="350"/>
                        <a:pt x="730" y="387"/>
                      </a:cubicBezTo>
                      <a:cubicBezTo>
                        <a:pt x="710" y="480"/>
                        <a:pt x="731" y="565"/>
                        <a:pt x="811" y="624"/>
                      </a:cubicBezTo>
                      <a:cubicBezTo>
                        <a:pt x="892" y="684"/>
                        <a:pt x="980" y="687"/>
                        <a:pt x="1067" y="639"/>
                      </a:cubicBezTo>
                      <a:cubicBezTo>
                        <a:pt x="1103" y="619"/>
                        <a:pt x="1127" y="626"/>
                        <a:pt x="1157" y="646"/>
                      </a:cubicBezTo>
                      <a:cubicBezTo>
                        <a:pt x="1213" y="683"/>
                        <a:pt x="1262" y="731"/>
                        <a:pt x="1326" y="753"/>
                      </a:cubicBezTo>
                      <a:cubicBezTo>
                        <a:pt x="1292" y="840"/>
                        <a:pt x="1252" y="924"/>
                        <a:pt x="1198" y="100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7" name="Freeform 29"/>
                <p:cNvSpPr>
                  <a:spLocks/>
                </p:cNvSpPr>
                <p:nvPr/>
              </p:nvSpPr>
              <p:spPr bwMode="auto">
                <a:xfrm>
                  <a:off x="2278" y="2906"/>
                  <a:ext cx="3404" cy="2074"/>
                </a:xfrm>
                <a:custGeom>
                  <a:avLst/>
                  <a:gdLst>
                    <a:gd name="T0" fmla="*/ 0 w 1439"/>
                    <a:gd name="T1" fmla="*/ 525 h 877"/>
                    <a:gd name="T2" fmla="*/ 59 w 1439"/>
                    <a:gd name="T3" fmla="*/ 116 h 877"/>
                    <a:gd name="T4" fmla="*/ 266 w 1439"/>
                    <a:gd name="T5" fmla="*/ 49 h 877"/>
                    <a:gd name="T6" fmla="*/ 603 w 1439"/>
                    <a:gd name="T7" fmla="*/ 277 h 877"/>
                    <a:gd name="T8" fmla="*/ 635 w 1439"/>
                    <a:gd name="T9" fmla="*/ 335 h 877"/>
                    <a:gd name="T10" fmla="*/ 769 w 1439"/>
                    <a:gd name="T11" fmla="*/ 514 h 877"/>
                    <a:gd name="T12" fmla="*/ 994 w 1439"/>
                    <a:gd name="T13" fmla="*/ 468 h 877"/>
                    <a:gd name="T14" fmla="*/ 1083 w 1439"/>
                    <a:gd name="T15" fmla="*/ 445 h 877"/>
                    <a:gd name="T16" fmla="*/ 1439 w 1439"/>
                    <a:gd name="T17" fmla="*/ 479 h 877"/>
                    <a:gd name="T18" fmla="*/ 0 w 1439"/>
                    <a:gd name="T19" fmla="*/ 52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877">
                      <a:moveTo>
                        <a:pt x="0" y="525"/>
                      </a:moveTo>
                      <a:cubicBezTo>
                        <a:pt x="11" y="387"/>
                        <a:pt x="17" y="249"/>
                        <a:pt x="59" y="116"/>
                      </a:cubicBezTo>
                      <a:cubicBezTo>
                        <a:pt x="83" y="44"/>
                        <a:pt x="208" y="0"/>
                        <a:pt x="266" y="49"/>
                      </a:cubicBezTo>
                      <a:cubicBezTo>
                        <a:pt x="370" y="138"/>
                        <a:pt x="482" y="214"/>
                        <a:pt x="603" y="277"/>
                      </a:cubicBezTo>
                      <a:cubicBezTo>
                        <a:pt x="629" y="291"/>
                        <a:pt x="633" y="310"/>
                        <a:pt x="635" y="335"/>
                      </a:cubicBezTo>
                      <a:cubicBezTo>
                        <a:pt x="642" y="423"/>
                        <a:pt x="690" y="484"/>
                        <a:pt x="769" y="514"/>
                      </a:cubicBezTo>
                      <a:cubicBezTo>
                        <a:pt x="851" y="545"/>
                        <a:pt x="931" y="532"/>
                        <a:pt x="994" y="468"/>
                      </a:cubicBezTo>
                      <a:cubicBezTo>
                        <a:pt x="1022" y="441"/>
                        <a:pt x="1046" y="438"/>
                        <a:pt x="1083" y="445"/>
                      </a:cubicBezTo>
                      <a:cubicBezTo>
                        <a:pt x="1200" y="467"/>
                        <a:pt x="1319" y="479"/>
                        <a:pt x="1439" y="479"/>
                      </a:cubicBezTo>
                      <a:cubicBezTo>
                        <a:pt x="1022" y="877"/>
                        <a:pt x="400" y="866"/>
                        <a:pt x="0"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8" name="Freeform 30"/>
                <p:cNvSpPr>
                  <a:spLocks/>
                </p:cNvSpPr>
                <p:nvPr/>
              </p:nvSpPr>
              <p:spPr bwMode="auto">
                <a:xfrm>
                  <a:off x="4336" y="599"/>
                  <a:ext cx="2252" cy="2283"/>
                </a:xfrm>
                <a:custGeom>
                  <a:avLst/>
                  <a:gdLst>
                    <a:gd name="T0" fmla="*/ 860 w 952"/>
                    <a:gd name="T1" fmla="*/ 965 h 965"/>
                    <a:gd name="T2" fmla="*/ 722 w 952"/>
                    <a:gd name="T3" fmla="*/ 843 h 965"/>
                    <a:gd name="T4" fmla="*/ 690 w 952"/>
                    <a:gd name="T5" fmla="*/ 765 h 965"/>
                    <a:gd name="T6" fmla="*/ 403 w 952"/>
                    <a:gd name="T7" fmla="*/ 507 h 965"/>
                    <a:gd name="T8" fmla="*/ 301 w 952"/>
                    <a:gd name="T9" fmla="*/ 483 h 965"/>
                    <a:gd name="T10" fmla="*/ 40 w 952"/>
                    <a:gd name="T11" fmla="*/ 238 h 965"/>
                    <a:gd name="T12" fmla="*/ 53 w 952"/>
                    <a:gd name="T13" fmla="*/ 158 h 965"/>
                    <a:gd name="T14" fmla="*/ 658 w 952"/>
                    <a:gd name="T15" fmla="*/ 0 h 965"/>
                    <a:gd name="T16" fmla="*/ 860 w 952"/>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65">
                      <a:moveTo>
                        <a:pt x="860" y="965"/>
                      </a:moveTo>
                      <a:cubicBezTo>
                        <a:pt x="828" y="909"/>
                        <a:pt x="768" y="884"/>
                        <a:pt x="722" y="843"/>
                      </a:cubicBezTo>
                      <a:cubicBezTo>
                        <a:pt x="697" y="821"/>
                        <a:pt x="683" y="803"/>
                        <a:pt x="690" y="765"/>
                      </a:cubicBezTo>
                      <a:cubicBezTo>
                        <a:pt x="718" y="595"/>
                        <a:pt x="568" y="458"/>
                        <a:pt x="403" y="507"/>
                      </a:cubicBezTo>
                      <a:cubicBezTo>
                        <a:pt x="360" y="520"/>
                        <a:pt x="332" y="513"/>
                        <a:pt x="301" y="483"/>
                      </a:cubicBezTo>
                      <a:cubicBezTo>
                        <a:pt x="215" y="401"/>
                        <a:pt x="129" y="318"/>
                        <a:pt x="40" y="238"/>
                      </a:cubicBezTo>
                      <a:cubicBezTo>
                        <a:pt x="0" y="201"/>
                        <a:pt x="2" y="182"/>
                        <a:pt x="53" y="158"/>
                      </a:cubicBezTo>
                      <a:cubicBezTo>
                        <a:pt x="244" y="65"/>
                        <a:pt x="445" y="10"/>
                        <a:pt x="658" y="0"/>
                      </a:cubicBezTo>
                      <a:cubicBezTo>
                        <a:pt x="885" y="288"/>
                        <a:pt x="952" y="610"/>
                        <a:pt x="860" y="9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9" name="Freeform 31"/>
                <p:cNvSpPr>
                  <a:spLocks/>
                </p:cNvSpPr>
                <p:nvPr/>
              </p:nvSpPr>
              <p:spPr bwMode="auto">
                <a:xfrm>
                  <a:off x="2050" y="-80"/>
                  <a:ext cx="1425" cy="1630"/>
                </a:xfrm>
                <a:custGeom>
                  <a:avLst/>
                  <a:gdLst>
                    <a:gd name="T0" fmla="*/ 314 w 602"/>
                    <a:gd name="T1" fmla="*/ 0 h 689"/>
                    <a:gd name="T2" fmla="*/ 576 w 602"/>
                    <a:gd name="T3" fmla="*/ 330 h 689"/>
                    <a:gd name="T4" fmla="*/ 569 w 602"/>
                    <a:gd name="T5" fmla="*/ 391 h 689"/>
                    <a:gd name="T6" fmla="*/ 291 w 602"/>
                    <a:gd name="T7" fmla="*/ 637 h 689"/>
                    <a:gd name="T8" fmla="*/ 99 w 602"/>
                    <a:gd name="T9" fmla="*/ 666 h 689"/>
                    <a:gd name="T10" fmla="*/ 54 w 602"/>
                    <a:gd name="T11" fmla="*/ 577 h 689"/>
                    <a:gd name="T12" fmla="*/ 10 w 602"/>
                    <a:gd name="T13" fmla="*/ 303 h 689"/>
                    <a:gd name="T14" fmla="*/ 0 w 602"/>
                    <a:gd name="T15" fmla="*/ 228 h 689"/>
                    <a:gd name="T16" fmla="*/ 314 w 602"/>
                    <a:gd name="T1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689">
                      <a:moveTo>
                        <a:pt x="314" y="0"/>
                      </a:moveTo>
                      <a:cubicBezTo>
                        <a:pt x="395" y="115"/>
                        <a:pt x="475" y="231"/>
                        <a:pt x="576" y="330"/>
                      </a:cubicBezTo>
                      <a:cubicBezTo>
                        <a:pt x="602" y="355"/>
                        <a:pt x="596" y="371"/>
                        <a:pt x="569" y="391"/>
                      </a:cubicBezTo>
                      <a:cubicBezTo>
                        <a:pt x="469" y="465"/>
                        <a:pt x="379" y="550"/>
                        <a:pt x="291" y="637"/>
                      </a:cubicBezTo>
                      <a:cubicBezTo>
                        <a:pt x="237" y="689"/>
                        <a:pt x="163" y="656"/>
                        <a:pt x="99" y="666"/>
                      </a:cubicBezTo>
                      <a:cubicBezTo>
                        <a:pt x="72" y="670"/>
                        <a:pt x="66" y="609"/>
                        <a:pt x="54" y="577"/>
                      </a:cubicBezTo>
                      <a:cubicBezTo>
                        <a:pt x="20" y="489"/>
                        <a:pt x="9" y="397"/>
                        <a:pt x="10" y="303"/>
                      </a:cubicBezTo>
                      <a:cubicBezTo>
                        <a:pt x="11" y="278"/>
                        <a:pt x="21" y="250"/>
                        <a:pt x="0" y="228"/>
                      </a:cubicBezTo>
                      <a:cubicBezTo>
                        <a:pt x="95" y="138"/>
                        <a:pt x="193" y="53"/>
                        <a:pt x="31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0" name="Freeform 32"/>
                <p:cNvSpPr>
                  <a:spLocks/>
                </p:cNvSpPr>
                <p:nvPr/>
              </p:nvSpPr>
              <p:spPr bwMode="auto">
                <a:xfrm>
                  <a:off x="3106" y="-414"/>
                  <a:ext cx="2410" cy="970"/>
                </a:xfrm>
                <a:custGeom>
                  <a:avLst/>
                  <a:gdLst>
                    <a:gd name="T0" fmla="*/ 1019 w 1019"/>
                    <a:gd name="T1" fmla="*/ 271 h 410"/>
                    <a:gd name="T2" fmla="*/ 348 w 1019"/>
                    <a:gd name="T3" fmla="*/ 393 h 410"/>
                    <a:gd name="T4" fmla="*/ 275 w 1019"/>
                    <a:gd name="T5" fmla="*/ 371 h 410"/>
                    <a:gd name="T6" fmla="*/ 59 w 1019"/>
                    <a:gd name="T7" fmla="*/ 132 h 410"/>
                    <a:gd name="T8" fmla="*/ 0 w 1019"/>
                    <a:gd name="T9" fmla="*/ 82 h 410"/>
                    <a:gd name="T10" fmla="*/ 792 w 1019"/>
                    <a:gd name="T11" fmla="*/ 127 h 410"/>
                    <a:gd name="T12" fmla="*/ 1019 w 1019"/>
                    <a:gd name="T13" fmla="*/ 271 h 410"/>
                  </a:gdLst>
                  <a:ahLst/>
                  <a:cxnLst>
                    <a:cxn ang="0">
                      <a:pos x="T0" y="T1"/>
                    </a:cxn>
                    <a:cxn ang="0">
                      <a:pos x="T2" y="T3"/>
                    </a:cxn>
                    <a:cxn ang="0">
                      <a:pos x="T4" y="T5"/>
                    </a:cxn>
                    <a:cxn ang="0">
                      <a:pos x="T6" y="T7"/>
                    </a:cxn>
                    <a:cxn ang="0">
                      <a:pos x="T8" y="T9"/>
                    </a:cxn>
                    <a:cxn ang="0">
                      <a:pos x="T10" y="T11"/>
                    </a:cxn>
                    <a:cxn ang="0">
                      <a:pos x="T12" y="T13"/>
                    </a:cxn>
                  </a:cxnLst>
                  <a:rect l="0" t="0" r="r" b="b"/>
                  <a:pathLst>
                    <a:path w="1019" h="410">
                      <a:moveTo>
                        <a:pt x="1019" y="271"/>
                      </a:moveTo>
                      <a:cubicBezTo>
                        <a:pt x="784" y="247"/>
                        <a:pt x="559" y="284"/>
                        <a:pt x="348" y="393"/>
                      </a:cubicBezTo>
                      <a:cubicBezTo>
                        <a:pt x="314" y="410"/>
                        <a:pt x="295" y="393"/>
                        <a:pt x="275" y="371"/>
                      </a:cubicBezTo>
                      <a:cubicBezTo>
                        <a:pt x="203" y="291"/>
                        <a:pt x="130" y="212"/>
                        <a:pt x="59" y="132"/>
                      </a:cubicBezTo>
                      <a:cubicBezTo>
                        <a:pt x="41" y="113"/>
                        <a:pt x="26" y="91"/>
                        <a:pt x="0" y="82"/>
                      </a:cubicBezTo>
                      <a:cubicBezTo>
                        <a:pt x="270" y="0"/>
                        <a:pt x="534" y="10"/>
                        <a:pt x="792" y="127"/>
                      </a:cubicBezTo>
                      <a:cubicBezTo>
                        <a:pt x="874" y="165"/>
                        <a:pt x="952" y="209"/>
                        <a:pt x="1019" y="2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1" name="Freeform 33"/>
                <p:cNvSpPr>
                  <a:spLocks/>
                </p:cNvSpPr>
                <p:nvPr/>
              </p:nvSpPr>
              <p:spPr bwMode="auto">
                <a:xfrm>
                  <a:off x="1355" y="793"/>
                  <a:ext cx="603" cy="2893"/>
                </a:xfrm>
                <a:custGeom>
                  <a:avLst/>
                  <a:gdLst>
                    <a:gd name="T0" fmla="*/ 190 w 255"/>
                    <a:gd name="T1" fmla="*/ 0 h 1223"/>
                    <a:gd name="T2" fmla="*/ 224 w 255"/>
                    <a:gd name="T3" fmla="*/ 379 h 1223"/>
                    <a:gd name="T4" fmla="*/ 215 w 255"/>
                    <a:gd name="T5" fmla="*/ 452 h 1223"/>
                    <a:gd name="T6" fmla="*/ 227 w 255"/>
                    <a:gd name="T7" fmla="*/ 791 h 1223"/>
                    <a:gd name="T8" fmla="*/ 245 w 255"/>
                    <a:gd name="T9" fmla="*/ 906 h 1223"/>
                    <a:gd name="T10" fmla="*/ 203 w 255"/>
                    <a:gd name="T11" fmla="*/ 1223 h 1223"/>
                    <a:gd name="T12" fmla="*/ 6 w 255"/>
                    <a:gd name="T13" fmla="*/ 578 h 1223"/>
                    <a:gd name="T14" fmla="*/ 190 w 255"/>
                    <a:gd name="T15" fmla="*/ 0 h 1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223">
                      <a:moveTo>
                        <a:pt x="190" y="0"/>
                      </a:moveTo>
                      <a:cubicBezTo>
                        <a:pt x="165" y="130"/>
                        <a:pt x="177" y="257"/>
                        <a:pt x="224" y="379"/>
                      </a:cubicBezTo>
                      <a:cubicBezTo>
                        <a:pt x="235" y="408"/>
                        <a:pt x="228" y="428"/>
                        <a:pt x="215" y="452"/>
                      </a:cubicBezTo>
                      <a:cubicBezTo>
                        <a:pt x="155" y="567"/>
                        <a:pt x="155" y="682"/>
                        <a:pt x="227" y="791"/>
                      </a:cubicBezTo>
                      <a:cubicBezTo>
                        <a:pt x="252" y="830"/>
                        <a:pt x="255" y="864"/>
                        <a:pt x="245" y="906"/>
                      </a:cubicBezTo>
                      <a:cubicBezTo>
                        <a:pt x="219" y="1010"/>
                        <a:pt x="200" y="1115"/>
                        <a:pt x="203" y="1223"/>
                      </a:cubicBezTo>
                      <a:cubicBezTo>
                        <a:pt x="75" y="1027"/>
                        <a:pt x="0" y="814"/>
                        <a:pt x="6" y="578"/>
                      </a:cubicBezTo>
                      <a:cubicBezTo>
                        <a:pt x="12" y="368"/>
                        <a:pt x="65" y="172"/>
                        <a:pt x="19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grpSp>
        <p:grpSp>
          <p:nvGrpSpPr>
            <p:cNvPr id="53" name="Group 52"/>
            <p:cNvGrpSpPr/>
            <p:nvPr/>
          </p:nvGrpSpPr>
          <p:grpSpPr>
            <a:xfrm>
              <a:off x="9532292" y="4607520"/>
              <a:ext cx="2088151" cy="559956"/>
              <a:chOff x="8958791" y="4240476"/>
              <a:chExt cx="2441975" cy="654837"/>
            </a:xfrm>
          </p:grpSpPr>
          <p:grpSp>
            <p:nvGrpSpPr>
              <p:cNvPr id="74" name="Group 36"/>
              <p:cNvGrpSpPr>
                <a:grpSpLocks noChangeAspect="1"/>
              </p:cNvGrpSpPr>
              <p:nvPr/>
            </p:nvGrpSpPr>
            <p:grpSpPr bwMode="auto">
              <a:xfrm>
                <a:off x="8958791" y="4240476"/>
                <a:ext cx="654837" cy="654837"/>
                <a:chOff x="3178" y="1469"/>
                <a:chExt cx="1474" cy="1474"/>
              </a:xfrm>
            </p:grpSpPr>
            <p:sp>
              <p:nvSpPr>
                <p:cNvPr id="76" name="Freeform 37"/>
                <p:cNvSpPr>
                  <a:spLocks noEditPoints="1"/>
                </p:cNvSpPr>
                <p:nvPr/>
              </p:nvSpPr>
              <p:spPr bwMode="auto">
                <a:xfrm>
                  <a:off x="3178" y="1469"/>
                  <a:ext cx="1474" cy="1474"/>
                </a:xfrm>
                <a:custGeom>
                  <a:avLst/>
                  <a:gdLst>
                    <a:gd name="T0" fmla="*/ 621 w 621"/>
                    <a:gd name="T1" fmla="*/ 311 h 621"/>
                    <a:gd name="T2" fmla="*/ 311 w 621"/>
                    <a:gd name="T3" fmla="*/ 621 h 621"/>
                    <a:gd name="T4" fmla="*/ 0 w 621"/>
                    <a:gd name="T5" fmla="*/ 311 h 621"/>
                    <a:gd name="T6" fmla="*/ 311 w 621"/>
                    <a:gd name="T7" fmla="*/ 0 h 621"/>
                    <a:gd name="T8" fmla="*/ 621 w 621"/>
                    <a:gd name="T9" fmla="*/ 311 h 621"/>
                    <a:gd name="T10" fmla="*/ 311 w 621"/>
                    <a:gd name="T11" fmla="*/ 34 h 621"/>
                    <a:gd name="T12" fmla="*/ 34 w 621"/>
                    <a:gd name="T13" fmla="*/ 311 h 621"/>
                    <a:gd name="T14" fmla="*/ 311 w 621"/>
                    <a:gd name="T15" fmla="*/ 587 h 621"/>
                    <a:gd name="T16" fmla="*/ 587 w 621"/>
                    <a:gd name="T17" fmla="*/ 311 h 621"/>
                    <a:gd name="T18" fmla="*/ 311 w 621"/>
                    <a:gd name="T19" fmla="*/ 3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621" y="311"/>
                      </a:moveTo>
                      <a:cubicBezTo>
                        <a:pt x="621" y="482"/>
                        <a:pt x="482" y="621"/>
                        <a:pt x="311" y="621"/>
                      </a:cubicBezTo>
                      <a:cubicBezTo>
                        <a:pt x="139" y="621"/>
                        <a:pt x="0" y="482"/>
                        <a:pt x="0" y="311"/>
                      </a:cubicBezTo>
                      <a:cubicBezTo>
                        <a:pt x="0" y="139"/>
                        <a:pt x="139" y="0"/>
                        <a:pt x="311" y="0"/>
                      </a:cubicBezTo>
                      <a:cubicBezTo>
                        <a:pt x="482" y="0"/>
                        <a:pt x="621" y="139"/>
                        <a:pt x="621" y="311"/>
                      </a:cubicBezTo>
                      <a:close/>
                      <a:moveTo>
                        <a:pt x="311" y="34"/>
                      </a:moveTo>
                      <a:cubicBezTo>
                        <a:pt x="158" y="34"/>
                        <a:pt x="34" y="158"/>
                        <a:pt x="34" y="311"/>
                      </a:cubicBezTo>
                      <a:cubicBezTo>
                        <a:pt x="34" y="464"/>
                        <a:pt x="158" y="587"/>
                        <a:pt x="311" y="587"/>
                      </a:cubicBezTo>
                      <a:cubicBezTo>
                        <a:pt x="464" y="587"/>
                        <a:pt x="587" y="464"/>
                        <a:pt x="587" y="311"/>
                      </a:cubicBezTo>
                      <a:cubicBezTo>
                        <a:pt x="587" y="158"/>
                        <a:pt x="464" y="34"/>
                        <a:pt x="311"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7" name="Freeform 38"/>
                <p:cNvSpPr>
                  <a:spLocks/>
                </p:cNvSpPr>
                <p:nvPr/>
              </p:nvSpPr>
              <p:spPr bwMode="auto">
                <a:xfrm>
                  <a:off x="3738" y="1884"/>
                  <a:ext cx="536" cy="646"/>
                </a:xfrm>
                <a:custGeom>
                  <a:avLst/>
                  <a:gdLst>
                    <a:gd name="T0" fmla="*/ 0 w 536"/>
                    <a:gd name="T1" fmla="*/ 0 h 646"/>
                    <a:gd name="T2" fmla="*/ 0 w 536"/>
                    <a:gd name="T3" fmla="*/ 646 h 646"/>
                    <a:gd name="T4" fmla="*/ 536 w 536"/>
                    <a:gd name="T5" fmla="*/ 323 h 646"/>
                    <a:gd name="T6" fmla="*/ 0 w 536"/>
                    <a:gd name="T7" fmla="*/ 0 h 646"/>
                  </a:gdLst>
                  <a:ahLst/>
                  <a:cxnLst>
                    <a:cxn ang="0">
                      <a:pos x="T0" y="T1"/>
                    </a:cxn>
                    <a:cxn ang="0">
                      <a:pos x="T2" y="T3"/>
                    </a:cxn>
                    <a:cxn ang="0">
                      <a:pos x="T4" y="T5"/>
                    </a:cxn>
                    <a:cxn ang="0">
                      <a:pos x="T6" y="T7"/>
                    </a:cxn>
                  </a:cxnLst>
                  <a:rect l="0" t="0" r="r" b="b"/>
                  <a:pathLst>
                    <a:path w="536" h="646">
                      <a:moveTo>
                        <a:pt x="0" y="0"/>
                      </a:moveTo>
                      <a:lnTo>
                        <a:pt x="0" y="646"/>
                      </a:lnTo>
                      <a:lnTo>
                        <a:pt x="536" y="3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78" name="TextBox 77"/>
              <p:cNvSpPr txBox="1"/>
              <p:nvPr/>
            </p:nvSpPr>
            <p:spPr>
              <a:xfrm>
                <a:off x="9694484" y="4370132"/>
                <a:ext cx="170628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Media Services</a:t>
                </a:r>
              </a:p>
            </p:txBody>
          </p:sp>
        </p:grpSp>
        <p:grpSp>
          <p:nvGrpSpPr>
            <p:cNvPr id="57" name="Group 56"/>
            <p:cNvGrpSpPr/>
            <p:nvPr/>
          </p:nvGrpSpPr>
          <p:grpSpPr>
            <a:xfrm>
              <a:off x="9066003" y="5346208"/>
              <a:ext cx="1679994" cy="753338"/>
              <a:chOff x="8665237" y="5014578"/>
              <a:chExt cx="1964658" cy="880986"/>
            </a:xfrm>
          </p:grpSpPr>
          <p:grpSp>
            <p:nvGrpSpPr>
              <p:cNvPr id="80" name="Group 41"/>
              <p:cNvGrpSpPr>
                <a:grpSpLocks noChangeAspect="1"/>
              </p:cNvGrpSpPr>
              <p:nvPr/>
            </p:nvGrpSpPr>
            <p:grpSpPr bwMode="auto">
              <a:xfrm>
                <a:off x="8665237" y="5014578"/>
                <a:ext cx="671594" cy="880986"/>
                <a:chOff x="3304" y="1316"/>
                <a:chExt cx="1222" cy="1603"/>
              </a:xfrm>
            </p:grpSpPr>
            <p:sp>
              <p:nvSpPr>
                <p:cNvPr id="82" name="Freeform 42"/>
                <p:cNvSpPr>
                  <a:spLocks noEditPoints="1"/>
                </p:cNvSpPr>
                <p:nvPr/>
              </p:nvSpPr>
              <p:spPr bwMode="auto">
                <a:xfrm>
                  <a:off x="3546" y="1594"/>
                  <a:ext cx="980" cy="978"/>
                </a:xfrm>
                <a:custGeom>
                  <a:avLst/>
                  <a:gdLst>
                    <a:gd name="T0" fmla="*/ 412 w 412"/>
                    <a:gd name="T1" fmla="*/ 206 h 412"/>
                    <a:gd name="T2" fmla="*/ 206 w 412"/>
                    <a:gd name="T3" fmla="*/ 412 h 412"/>
                    <a:gd name="T4" fmla="*/ 0 w 412"/>
                    <a:gd name="T5" fmla="*/ 206 h 412"/>
                    <a:gd name="T6" fmla="*/ 206 w 412"/>
                    <a:gd name="T7" fmla="*/ 0 h 412"/>
                    <a:gd name="T8" fmla="*/ 412 w 412"/>
                    <a:gd name="T9" fmla="*/ 206 h 412"/>
                    <a:gd name="T10" fmla="*/ 206 w 412"/>
                    <a:gd name="T11" fmla="*/ 34 h 412"/>
                    <a:gd name="T12" fmla="*/ 34 w 412"/>
                    <a:gd name="T13" fmla="*/ 206 h 412"/>
                    <a:gd name="T14" fmla="*/ 206 w 412"/>
                    <a:gd name="T15" fmla="*/ 378 h 412"/>
                    <a:gd name="T16" fmla="*/ 378 w 412"/>
                    <a:gd name="T17" fmla="*/ 206 h 412"/>
                    <a:gd name="T18" fmla="*/ 206 w 412"/>
                    <a:gd name="T19" fmla="*/ 3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12">
                      <a:moveTo>
                        <a:pt x="412" y="206"/>
                      </a:moveTo>
                      <a:cubicBezTo>
                        <a:pt x="412" y="320"/>
                        <a:pt x="320" y="412"/>
                        <a:pt x="206" y="412"/>
                      </a:cubicBezTo>
                      <a:cubicBezTo>
                        <a:pt x="92" y="412"/>
                        <a:pt x="0" y="320"/>
                        <a:pt x="0" y="206"/>
                      </a:cubicBezTo>
                      <a:cubicBezTo>
                        <a:pt x="0" y="92"/>
                        <a:pt x="92" y="0"/>
                        <a:pt x="206" y="0"/>
                      </a:cubicBezTo>
                      <a:cubicBezTo>
                        <a:pt x="320" y="0"/>
                        <a:pt x="412" y="92"/>
                        <a:pt x="412" y="206"/>
                      </a:cubicBezTo>
                      <a:close/>
                      <a:moveTo>
                        <a:pt x="206" y="34"/>
                      </a:moveTo>
                      <a:cubicBezTo>
                        <a:pt x="111" y="34"/>
                        <a:pt x="34" y="111"/>
                        <a:pt x="34" y="206"/>
                      </a:cubicBezTo>
                      <a:cubicBezTo>
                        <a:pt x="34" y="301"/>
                        <a:pt x="111" y="378"/>
                        <a:pt x="206" y="378"/>
                      </a:cubicBezTo>
                      <a:cubicBezTo>
                        <a:pt x="301" y="378"/>
                        <a:pt x="378" y="301"/>
                        <a:pt x="378" y="206"/>
                      </a:cubicBezTo>
                      <a:cubicBezTo>
                        <a:pt x="378" y="111"/>
                        <a:pt x="301" y="34"/>
                        <a:pt x="2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3" name="Freeform 43"/>
                <p:cNvSpPr>
                  <a:spLocks/>
                </p:cNvSpPr>
                <p:nvPr/>
              </p:nvSpPr>
              <p:spPr bwMode="auto">
                <a:xfrm>
                  <a:off x="3984" y="1725"/>
                  <a:ext cx="88" cy="427"/>
                </a:xfrm>
                <a:custGeom>
                  <a:avLst/>
                  <a:gdLst>
                    <a:gd name="T0" fmla="*/ 19 w 37"/>
                    <a:gd name="T1" fmla="*/ 180 h 180"/>
                    <a:gd name="T2" fmla="*/ 19 w 37"/>
                    <a:gd name="T3" fmla="*/ 180 h 180"/>
                    <a:gd name="T4" fmla="*/ 0 w 37"/>
                    <a:gd name="T5" fmla="*/ 162 h 180"/>
                    <a:gd name="T6" fmla="*/ 0 w 37"/>
                    <a:gd name="T7" fmla="*/ 18 h 180"/>
                    <a:gd name="T8" fmla="*/ 19 w 37"/>
                    <a:gd name="T9" fmla="*/ 0 h 180"/>
                    <a:gd name="T10" fmla="*/ 19 w 37"/>
                    <a:gd name="T11" fmla="*/ 0 h 180"/>
                    <a:gd name="T12" fmla="*/ 37 w 37"/>
                    <a:gd name="T13" fmla="*/ 18 h 180"/>
                    <a:gd name="T14" fmla="*/ 37 w 37"/>
                    <a:gd name="T15" fmla="*/ 162 h 180"/>
                    <a:gd name="T16" fmla="*/ 19 w 37"/>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80">
                      <a:moveTo>
                        <a:pt x="19" y="180"/>
                      </a:moveTo>
                      <a:cubicBezTo>
                        <a:pt x="19" y="180"/>
                        <a:pt x="19" y="180"/>
                        <a:pt x="19" y="180"/>
                      </a:cubicBezTo>
                      <a:cubicBezTo>
                        <a:pt x="9" y="180"/>
                        <a:pt x="0" y="172"/>
                        <a:pt x="0" y="162"/>
                      </a:cubicBezTo>
                      <a:cubicBezTo>
                        <a:pt x="0" y="18"/>
                        <a:pt x="0" y="18"/>
                        <a:pt x="0" y="18"/>
                      </a:cubicBezTo>
                      <a:cubicBezTo>
                        <a:pt x="0" y="8"/>
                        <a:pt x="9" y="0"/>
                        <a:pt x="19" y="0"/>
                      </a:cubicBezTo>
                      <a:cubicBezTo>
                        <a:pt x="19" y="0"/>
                        <a:pt x="19" y="0"/>
                        <a:pt x="19" y="0"/>
                      </a:cubicBezTo>
                      <a:cubicBezTo>
                        <a:pt x="29" y="0"/>
                        <a:pt x="37" y="8"/>
                        <a:pt x="37" y="18"/>
                      </a:cubicBezTo>
                      <a:cubicBezTo>
                        <a:pt x="37" y="162"/>
                        <a:pt x="37" y="162"/>
                        <a:pt x="37" y="162"/>
                      </a:cubicBezTo>
                      <a:cubicBezTo>
                        <a:pt x="37" y="172"/>
                        <a:pt x="29" y="180"/>
                        <a:pt x="19"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4" name="Freeform 44"/>
                <p:cNvSpPr>
                  <a:spLocks/>
                </p:cNvSpPr>
                <p:nvPr/>
              </p:nvSpPr>
              <p:spPr bwMode="auto">
                <a:xfrm>
                  <a:off x="3993" y="2026"/>
                  <a:ext cx="309" cy="202"/>
                </a:xfrm>
                <a:custGeom>
                  <a:avLst/>
                  <a:gdLst>
                    <a:gd name="T0" fmla="*/ 5 w 130"/>
                    <a:gd name="T1" fmla="*/ 13 h 85"/>
                    <a:gd name="T2" fmla="*/ 5 w 130"/>
                    <a:gd name="T3" fmla="*/ 13 h 85"/>
                    <a:gd name="T4" fmla="*/ 29 w 130"/>
                    <a:gd name="T5" fmla="*/ 5 h 85"/>
                    <a:gd name="T6" fmla="*/ 117 w 130"/>
                    <a:gd name="T7" fmla="*/ 47 h 85"/>
                    <a:gd name="T8" fmla="*/ 125 w 130"/>
                    <a:gd name="T9" fmla="*/ 72 h 85"/>
                    <a:gd name="T10" fmla="*/ 125 w 130"/>
                    <a:gd name="T11" fmla="*/ 72 h 85"/>
                    <a:gd name="T12" fmla="*/ 101 w 130"/>
                    <a:gd name="T13" fmla="*/ 80 h 85"/>
                    <a:gd name="T14" fmla="*/ 13 w 130"/>
                    <a:gd name="T15" fmla="*/ 38 h 85"/>
                    <a:gd name="T16" fmla="*/ 5 w 130"/>
                    <a:gd name="T17"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85">
                      <a:moveTo>
                        <a:pt x="5" y="13"/>
                      </a:moveTo>
                      <a:cubicBezTo>
                        <a:pt x="5" y="13"/>
                        <a:pt x="5" y="13"/>
                        <a:pt x="5" y="13"/>
                      </a:cubicBezTo>
                      <a:cubicBezTo>
                        <a:pt x="9" y="4"/>
                        <a:pt x="20" y="0"/>
                        <a:pt x="29" y="5"/>
                      </a:cubicBezTo>
                      <a:cubicBezTo>
                        <a:pt x="117" y="47"/>
                        <a:pt x="117" y="47"/>
                        <a:pt x="117" y="47"/>
                      </a:cubicBezTo>
                      <a:cubicBezTo>
                        <a:pt x="126" y="52"/>
                        <a:pt x="130" y="63"/>
                        <a:pt x="125" y="72"/>
                      </a:cubicBezTo>
                      <a:cubicBezTo>
                        <a:pt x="125" y="72"/>
                        <a:pt x="125" y="72"/>
                        <a:pt x="125" y="72"/>
                      </a:cubicBezTo>
                      <a:cubicBezTo>
                        <a:pt x="121" y="81"/>
                        <a:pt x="110" y="85"/>
                        <a:pt x="101" y="80"/>
                      </a:cubicBezTo>
                      <a:cubicBezTo>
                        <a:pt x="13" y="38"/>
                        <a:pt x="13" y="38"/>
                        <a:pt x="13" y="38"/>
                      </a:cubicBezTo>
                      <a:cubicBezTo>
                        <a:pt x="4" y="33"/>
                        <a:pt x="0" y="22"/>
                        <a:pt x="5"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5" name="Freeform 45"/>
                <p:cNvSpPr>
                  <a:spLocks/>
                </p:cNvSpPr>
                <p:nvPr/>
              </p:nvSpPr>
              <p:spPr bwMode="auto">
                <a:xfrm>
                  <a:off x="3304" y="1316"/>
                  <a:ext cx="1107" cy="1603"/>
                </a:xfrm>
                <a:custGeom>
                  <a:avLst/>
                  <a:gdLst>
                    <a:gd name="T0" fmla="*/ 466 w 466"/>
                    <a:gd name="T1" fmla="*/ 151 h 675"/>
                    <a:gd name="T2" fmla="*/ 128 w 466"/>
                    <a:gd name="T3" fmla="*/ 117 h 675"/>
                    <a:gd name="T4" fmla="*/ 4 w 466"/>
                    <a:gd name="T5" fmla="*/ 355 h 675"/>
                    <a:gd name="T6" fmla="*/ 296 w 466"/>
                    <a:gd name="T7" fmla="*/ 619 h 675"/>
                    <a:gd name="T8" fmla="*/ 296 w 466"/>
                    <a:gd name="T9" fmla="*/ 675 h 675"/>
                    <a:gd name="T10" fmla="*/ 372 w 466"/>
                    <a:gd name="T11" fmla="*/ 589 h 675"/>
                    <a:gd name="T12" fmla="*/ 291 w 466"/>
                    <a:gd name="T13" fmla="*/ 511 h 675"/>
                    <a:gd name="T14" fmla="*/ 291 w 466"/>
                    <a:gd name="T15" fmla="*/ 559 h 675"/>
                    <a:gd name="T16" fmla="*/ 73 w 466"/>
                    <a:gd name="T17" fmla="*/ 367 h 675"/>
                    <a:gd name="T18" fmla="*/ 205 w 466"/>
                    <a:gd name="T19" fmla="*/ 111 h 675"/>
                    <a:gd name="T20" fmla="*/ 466 w 466"/>
                    <a:gd name="T21" fmla="*/ 15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675">
                      <a:moveTo>
                        <a:pt x="466" y="151"/>
                      </a:moveTo>
                      <a:cubicBezTo>
                        <a:pt x="466" y="151"/>
                        <a:pt x="324" y="0"/>
                        <a:pt x="128" y="117"/>
                      </a:cubicBezTo>
                      <a:cubicBezTo>
                        <a:pt x="128" y="117"/>
                        <a:pt x="0" y="193"/>
                        <a:pt x="4" y="355"/>
                      </a:cubicBezTo>
                      <a:cubicBezTo>
                        <a:pt x="4" y="355"/>
                        <a:pt x="10" y="610"/>
                        <a:pt x="296" y="619"/>
                      </a:cubicBezTo>
                      <a:cubicBezTo>
                        <a:pt x="296" y="675"/>
                        <a:pt x="296" y="675"/>
                        <a:pt x="296" y="675"/>
                      </a:cubicBezTo>
                      <a:cubicBezTo>
                        <a:pt x="372" y="589"/>
                        <a:pt x="372" y="589"/>
                        <a:pt x="372" y="589"/>
                      </a:cubicBezTo>
                      <a:cubicBezTo>
                        <a:pt x="291" y="511"/>
                        <a:pt x="291" y="511"/>
                        <a:pt x="291" y="511"/>
                      </a:cubicBezTo>
                      <a:cubicBezTo>
                        <a:pt x="291" y="559"/>
                        <a:pt x="291" y="559"/>
                        <a:pt x="291" y="559"/>
                      </a:cubicBezTo>
                      <a:cubicBezTo>
                        <a:pt x="291" y="559"/>
                        <a:pt x="122" y="557"/>
                        <a:pt x="73" y="367"/>
                      </a:cubicBezTo>
                      <a:cubicBezTo>
                        <a:pt x="73" y="367"/>
                        <a:pt x="40" y="199"/>
                        <a:pt x="205" y="111"/>
                      </a:cubicBezTo>
                      <a:cubicBezTo>
                        <a:pt x="205" y="111"/>
                        <a:pt x="331" y="41"/>
                        <a:pt x="466"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86" name="TextBox 85"/>
              <p:cNvSpPr txBox="1"/>
              <p:nvPr/>
            </p:nvSpPr>
            <p:spPr>
              <a:xfrm>
                <a:off x="9422263" y="5241047"/>
                <a:ext cx="120763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Scheduler</a:t>
                </a:r>
              </a:p>
            </p:txBody>
          </p:sp>
        </p:grpSp>
        <p:grpSp>
          <p:nvGrpSpPr>
            <p:cNvPr id="59" name="Group 58"/>
            <p:cNvGrpSpPr/>
            <p:nvPr/>
          </p:nvGrpSpPr>
          <p:grpSpPr>
            <a:xfrm>
              <a:off x="8663502" y="6309040"/>
              <a:ext cx="2303191" cy="562977"/>
              <a:chOff x="8300421" y="6060426"/>
              <a:chExt cx="2693452" cy="658370"/>
            </a:xfrm>
          </p:grpSpPr>
          <p:sp>
            <p:nvSpPr>
              <p:cNvPr id="90" name="Freeform 49"/>
              <p:cNvSpPr>
                <a:spLocks/>
              </p:cNvSpPr>
              <p:nvPr/>
            </p:nvSpPr>
            <p:spPr bwMode="auto">
              <a:xfrm>
                <a:off x="8300421" y="6060426"/>
                <a:ext cx="658370" cy="658370"/>
              </a:xfrm>
              <a:custGeom>
                <a:avLst/>
                <a:gdLst>
                  <a:gd name="T0" fmla="*/ 57 w 600"/>
                  <a:gd name="T1" fmla="*/ 0 h 600"/>
                  <a:gd name="T2" fmla="*/ 536 w 600"/>
                  <a:gd name="T3" fmla="*/ 0 h 600"/>
                  <a:gd name="T4" fmla="*/ 600 w 600"/>
                  <a:gd name="T5" fmla="*/ 61 h 600"/>
                  <a:gd name="T6" fmla="*/ 600 w 600"/>
                  <a:gd name="T7" fmla="*/ 272 h 600"/>
                  <a:gd name="T8" fmla="*/ 16 w 600"/>
                  <a:gd name="T9" fmla="*/ 272 h 600"/>
                  <a:gd name="T10" fmla="*/ 162 w 600"/>
                  <a:gd name="T11" fmla="*/ 397 h 600"/>
                  <a:gd name="T12" fmla="*/ 162 w 600"/>
                  <a:gd name="T13" fmla="*/ 331 h 600"/>
                  <a:gd name="T14" fmla="*/ 600 w 600"/>
                  <a:gd name="T15" fmla="*/ 331 h 600"/>
                  <a:gd name="T16" fmla="*/ 600 w 600"/>
                  <a:gd name="T17" fmla="*/ 405 h 600"/>
                  <a:gd name="T18" fmla="*/ 537 w 600"/>
                  <a:gd name="T19" fmla="*/ 470 h 600"/>
                  <a:gd name="T20" fmla="*/ 368 w 600"/>
                  <a:gd name="T21" fmla="*/ 470 h 600"/>
                  <a:gd name="T22" fmla="*/ 368 w 600"/>
                  <a:gd name="T23" fmla="*/ 600 h 600"/>
                  <a:gd name="T24" fmla="*/ 235 w 600"/>
                  <a:gd name="T25" fmla="*/ 469 h 600"/>
                  <a:gd name="T26" fmla="*/ 75 w 600"/>
                  <a:gd name="T27" fmla="*/ 469 h 600"/>
                  <a:gd name="T28" fmla="*/ 0 w 600"/>
                  <a:gd name="T29" fmla="*/ 392 h 600"/>
                  <a:gd name="T30" fmla="*/ 0 w 600"/>
                  <a:gd name="T31" fmla="*/ 208 h 600"/>
                  <a:gd name="T32" fmla="*/ 589 w 600"/>
                  <a:gd name="T33" fmla="*/ 208 h 600"/>
                  <a:gd name="T34" fmla="*/ 438 w 600"/>
                  <a:gd name="T35" fmla="*/ 80 h 600"/>
                  <a:gd name="T36" fmla="*/ 438 w 600"/>
                  <a:gd name="T37" fmla="*/ 140 h 600"/>
                  <a:gd name="T38" fmla="*/ 0 w 600"/>
                  <a:gd name="T39" fmla="*/ 140 h 600"/>
                  <a:gd name="T40" fmla="*/ 0 w 600"/>
                  <a:gd name="T41" fmla="*/ 59 h 600"/>
                  <a:gd name="T42" fmla="*/ 57 w 600"/>
                  <a:gd name="T4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0" h="600">
                    <a:moveTo>
                      <a:pt x="57" y="0"/>
                    </a:moveTo>
                    <a:cubicBezTo>
                      <a:pt x="536" y="0"/>
                      <a:pt x="536" y="0"/>
                      <a:pt x="536" y="0"/>
                    </a:cubicBezTo>
                    <a:cubicBezTo>
                      <a:pt x="536" y="0"/>
                      <a:pt x="593" y="10"/>
                      <a:pt x="600" y="61"/>
                    </a:cubicBezTo>
                    <a:cubicBezTo>
                      <a:pt x="600" y="272"/>
                      <a:pt x="600" y="272"/>
                      <a:pt x="600" y="272"/>
                    </a:cubicBezTo>
                    <a:cubicBezTo>
                      <a:pt x="16" y="272"/>
                      <a:pt x="16" y="272"/>
                      <a:pt x="16" y="272"/>
                    </a:cubicBezTo>
                    <a:cubicBezTo>
                      <a:pt x="162" y="397"/>
                      <a:pt x="162" y="397"/>
                      <a:pt x="162" y="397"/>
                    </a:cubicBezTo>
                    <a:cubicBezTo>
                      <a:pt x="162" y="331"/>
                      <a:pt x="162" y="331"/>
                      <a:pt x="162" y="331"/>
                    </a:cubicBezTo>
                    <a:cubicBezTo>
                      <a:pt x="600" y="331"/>
                      <a:pt x="600" y="331"/>
                      <a:pt x="600" y="331"/>
                    </a:cubicBezTo>
                    <a:cubicBezTo>
                      <a:pt x="600" y="405"/>
                      <a:pt x="600" y="405"/>
                      <a:pt x="600" y="405"/>
                    </a:cubicBezTo>
                    <a:cubicBezTo>
                      <a:pt x="600" y="405"/>
                      <a:pt x="589" y="459"/>
                      <a:pt x="537" y="470"/>
                    </a:cubicBezTo>
                    <a:cubicBezTo>
                      <a:pt x="368" y="470"/>
                      <a:pt x="368" y="470"/>
                      <a:pt x="368" y="470"/>
                    </a:cubicBezTo>
                    <a:cubicBezTo>
                      <a:pt x="368" y="600"/>
                      <a:pt x="368" y="600"/>
                      <a:pt x="368" y="600"/>
                    </a:cubicBezTo>
                    <a:cubicBezTo>
                      <a:pt x="235" y="469"/>
                      <a:pt x="235" y="469"/>
                      <a:pt x="235" y="469"/>
                    </a:cubicBezTo>
                    <a:cubicBezTo>
                      <a:pt x="75" y="469"/>
                      <a:pt x="75" y="469"/>
                      <a:pt x="75" y="469"/>
                    </a:cubicBezTo>
                    <a:cubicBezTo>
                      <a:pt x="75" y="469"/>
                      <a:pt x="19" y="474"/>
                      <a:pt x="0" y="392"/>
                    </a:cubicBezTo>
                    <a:cubicBezTo>
                      <a:pt x="0" y="208"/>
                      <a:pt x="0" y="208"/>
                      <a:pt x="0" y="208"/>
                    </a:cubicBezTo>
                    <a:cubicBezTo>
                      <a:pt x="589" y="208"/>
                      <a:pt x="589" y="208"/>
                      <a:pt x="589" y="208"/>
                    </a:cubicBezTo>
                    <a:cubicBezTo>
                      <a:pt x="438" y="80"/>
                      <a:pt x="438" y="80"/>
                      <a:pt x="438" y="80"/>
                    </a:cubicBezTo>
                    <a:cubicBezTo>
                      <a:pt x="438" y="140"/>
                      <a:pt x="438" y="140"/>
                      <a:pt x="438" y="140"/>
                    </a:cubicBezTo>
                    <a:cubicBezTo>
                      <a:pt x="0" y="140"/>
                      <a:pt x="0" y="140"/>
                      <a:pt x="0" y="140"/>
                    </a:cubicBezTo>
                    <a:cubicBezTo>
                      <a:pt x="0" y="59"/>
                      <a:pt x="0" y="59"/>
                      <a:pt x="0" y="59"/>
                    </a:cubicBezTo>
                    <a:cubicBezTo>
                      <a:pt x="0" y="59"/>
                      <a:pt x="2" y="7"/>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91" name="TextBox 90"/>
              <p:cNvSpPr txBox="1"/>
              <p:nvPr/>
            </p:nvSpPr>
            <p:spPr>
              <a:xfrm>
                <a:off x="9042016" y="6130689"/>
                <a:ext cx="1951857"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Notification Hubs</a:t>
                </a:r>
              </a:p>
            </p:txBody>
          </p:sp>
        </p:grpSp>
      </p:grpSp>
      <p:grpSp>
        <p:nvGrpSpPr>
          <p:cNvPr id="87" name="Group 86"/>
          <p:cNvGrpSpPr/>
          <p:nvPr/>
        </p:nvGrpSpPr>
        <p:grpSpPr>
          <a:xfrm>
            <a:off x="4984371" y="1808230"/>
            <a:ext cx="3196227" cy="4483107"/>
            <a:chOff x="4988689" y="1770155"/>
            <a:chExt cx="3260318" cy="4573003"/>
          </a:xfrm>
        </p:grpSpPr>
        <p:sp>
          <p:nvSpPr>
            <p:cNvPr id="36" name="TextBox 35"/>
            <p:cNvSpPr txBox="1"/>
            <p:nvPr/>
          </p:nvSpPr>
          <p:spPr>
            <a:xfrm>
              <a:off x="5130223" y="1770155"/>
              <a:ext cx="3118784" cy="842166"/>
            </a:xfrm>
            <a:prstGeom prst="rect">
              <a:avLst/>
            </a:prstGeom>
            <a:noFill/>
          </p:spPr>
          <p:txBody>
            <a:bodyPr wrap="square" rtlCol="0">
              <a:spAutoFit/>
            </a:bodyPr>
            <a:lstStyle/>
            <a:p>
              <a:pPr defTabSz="896386">
                <a:lnSpc>
                  <a:spcPct val="90000"/>
                </a:lnSpc>
                <a:defRPr/>
              </a:pPr>
              <a:r>
                <a:rPr lang="en-AU" sz="1765" b="1" kern="0" dirty="0">
                  <a:gradFill>
                    <a:gsLst>
                      <a:gs pos="0">
                        <a:srgbClr val="FFFFFF"/>
                      </a:gs>
                      <a:gs pos="100000">
                        <a:srgbClr val="FFFFFF"/>
                      </a:gs>
                    </a:gsLst>
                    <a:lin ang="21594000" scaled="0"/>
                  </a:gradFill>
                  <a:latin typeface="Segoe UI Light"/>
                </a:rPr>
                <a:t>Full developer ecosystems in Azure for your deployment needs and beyond</a:t>
              </a:r>
            </a:p>
          </p:txBody>
        </p:sp>
        <p:cxnSp>
          <p:nvCxnSpPr>
            <p:cNvPr id="81" name="Straight Connector 80"/>
            <p:cNvCxnSpPr/>
            <p:nvPr/>
          </p:nvCxnSpPr>
          <p:spPr>
            <a:xfrm>
              <a:off x="4988689"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37003"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13" name="TextBox 112"/>
          <p:cNvSpPr txBox="1"/>
          <p:nvPr/>
        </p:nvSpPr>
        <p:spPr>
          <a:xfrm>
            <a:off x="5278059" y="3760367"/>
            <a:ext cx="1475265" cy="362072"/>
          </a:xfrm>
          <a:prstGeom prst="rect">
            <a:avLst/>
          </a:prstGeom>
          <a:noFill/>
        </p:spPr>
        <p:txBody>
          <a:bodyPr wrap="square" rtlCol="0">
            <a:spAutoFit/>
          </a:bodyPr>
          <a:lstStyle/>
          <a:p>
            <a:pPr defTabSz="896386">
              <a:lnSpc>
                <a:spcPct val="90000"/>
              </a:lnSpc>
              <a:defRPr/>
            </a:pPr>
            <a:r>
              <a:rPr lang="en-AU" sz="1961" kern="0" dirty="0">
                <a:gradFill>
                  <a:gsLst>
                    <a:gs pos="0">
                      <a:srgbClr val="FFFFFF"/>
                    </a:gs>
                    <a:gs pos="100000">
                      <a:srgbClr val="FFFFFF"/>
                    </a:gs>
                  </a:gsLst>
                  <a:lin ang="21594000" scaled="0"/>
                </a:gradFill>
              </a:rPr>
              <a:t>SQL Azure</a:t>
            </a:r>
          </a:p>
        </p:txBody>
      </p:sp>
      <p:pic>
        <p:nvPicPr>
          <p:cNvPr id="114" name="Picture 113"/>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l="42353"/>
          <a:stretch/>
        </p:blipFill>
        <p:spPr>
          <a:xfrm>
            <a:off x="7144391" y="3782077"/>
            <a:ext cx="606055" cy="350438"/>
          </a:xfrm>
          <a:prstGeom prst="rect">
            <a:avLst/>
          </a:prstGeom>
        </p:spPr>
      </p:pic>
      <p:pic>
        <p:nvPicPr>
          <p:cNvPr id="115" name="Picture 114"/>
          <p:cNvPicPr>
            <a:picLocks noChangeAspect="1"/>
          </p:cNvPicPr>
          <p:nvPr/>
        </p:nvPicPr>
        <p:blipFill rotWithShape="1">
          <a:blip r:embed="rId11" cstate="print">
            <a:extLst>
              <a:ext uri="{28A0092B-C50C-407E-A947-70E740481C1C}">
                <a14:useLocalDpi xmlns:a14="http://schemas.microsoft.com/office/drawing/2010/main" val="0"/>
              </a:ext>
            </a:extLst>
          </a:blip>
          <a:srcRect r="56759"/>
          <a:stretch/>
        </p:blipFill>
        <p:spPr>
          <a:xfrm>
            <a:off x="6699134" y="3782077"/>
            <a:ext cx="454595" cy="350438"/>
          </a:xfrm>
          <a:prstGeom prst="rect">
            <a:avLst/>
          </a:prstGeom>
        </p:spPr>
      </p:pic>
      <p:cxnSp>
        <p:nvCxnSpPr>
          <p:cNvPr id="116" name="Straight Connector 115"/>
          <p:cNvCxnSpPr/>
          <p:nvPr/>
        </p:nvCxnSpPr>
        <p:spPr>
          <a:xfrm>
            <a:off x="5224915" y="3304549"/>
            <a:ext cx="2602580"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224915" y="4531503"/>
            <a:ext cx="2602580" cy="778454"/>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1765" kern="0" dirty="0">
                <a:gradFill>
                  <a:gsLst>
                    <a:gs pos="2917">
                      <a:schemeClr val="tx1"/>
                    </a:gs>
                    <a:gs pos="30000">
                      <a:schemeClr val="tx1"/>
                    </a:gs>
                  </a:gsLst>
                  <a:lin ang="5400000" scaled="0"/>
                </a:gradFill>
              </a:rPr>
              <a:t>Cognitive Services Coming Soon !!!</a:t>
            </a:r>
          </a:p>
        </p:txBody>
      </p:sp>
    </p:spTree>
    <p:extLst>
      <p:ext uri="{BB962C8B-B14F-4D97-AF65-F5344CB8AC3E}">
        <p14:creationId xmlns:p14="http://schemas.microsoft.com/office/powerpoint/2010/main" val="1783542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900"/>
                                        <p:tgtEl>
                                          <p:spTgt spid="100"/>
                                        </p:tgtEl>
                                      </p:cBhvr>
                                    </p:animEffect>
                                  </p:childTnLst>
                                </p:cTn>
                              </p:par>
                              <p:par>
                                <p:cTn id="8" presetID="2" presetClass="entr" presetSubtype="8" decel="8200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0-#ppt_w/2"/>
                                          </p:val>
                                        </p:tav>
                                        <p:tav tm="100000">
                                          <p:val>
                                            <p:strVal val="#ppt_x"/>
                                          </p:val>
                                        </p:tav>
                                      </p:tavLst>
                                    </p:anim>
                                    <p:anim calcmode="lin" valueType="num">
                                      <p:cBhvr additive="base">
                                        <p:cTn id="11" dur="1500" fill="hold"/>
                                        <p:tgtEl>
                                          <p:spTgt spid="100"/>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fade">
                                      <p:cBhvr>
                                        <p:cTn id="14" dur="900"/>
                                        <p:tgtEl>
                                          <p:spTgt spid="101"/>
                                        </p:tgtEl>
                                      </p:cBhvr>
                                    </p:animEffect>
                                  </p:childTnLst>
                                </p:cTn>
                              </p:par>
                              <p:par>
                                <p:cTn id="15" presetID="2" presetClass="entr" presetSubtype="2" decel="82000" fill="hold" nodeType="with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1500" fill="hold"/>
                                        <p:tgtEl>
                                          <p:spTgt spid="101"/>
                                        </p:tgtEl>
                                        <p:attrNameLst>
                                          <p:attrName>ppt_x</p:attrName>
                                        </p:attrNameLst>
                                      </p:cBhvr>
                                      <p:tavLst>
                                        <p:tav tm="0">
                                          <p:val>
                                            <p:strVal val="1+#ppt_w/2"/>
                                          </p:val>
                                        </p:tav>
                                        <p:tav tm="100000">
                                          <p:val>
                                            <p:strVal val="#ppt_x"/>
                                          </p:val>
                                        </p:tav>
                                      </p:tavLst>
                                    </p:anim>
                                    <p:anim calcmode="lin" valueType="num">
                                      <p:cBhvr additive="base">
                                        <p:cTn id="18" dur="1500" fill="hold"/>
                                        <p:tgtEl>
                                          <p:spTgt spid="10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11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9240" y="1186674"/>
            <a:ext cx="8066548" cy="1158629"/>
          </a:xfrm>
        </p:spPr>
        <p:txBody>
          <a:bodyPr/>
          <a:lstStyle/>
          <a:p>
            <a:r>
              <a:rPr lang="en-US" dirty="0"/>
              <a:t>Demo</a:t>
            </a:r>
          </a:p>
        </p:txBody>
      </p:sp>
      <p:sp>
        <p:nvSpPr>
          <p:cNvPr id="2" name="Text Placeholder 1"/>
          <p:cNvSpPr>
            <a:spLocks noGrp="1"/>
          </p:cNvSpPr>
          <p:nvPr>
            <p:ph type="body" sz="quarter" idx="12"/>
          </p:nvPr>
        </p:nvSpPr>
        <p:spPr>
          <a:xfrm>
            <a:off x="269239" y="3877213"/>
            <a:ext cx="9250145" cy="1158629"/>
          </a:xfrm>
        </p:spPr>
        <p:txBody>
          <a:bodyPr/>
          <a:lstStyle/>
          <a:p>
            <a:r>
              <a:rPr lang="en-US" dirty="0"/>
              <a:t>Azure </a:t>
            </a:r>
            <a:r>
              <a:rPr lang="en-US" dirty="0" err="1"/>
              <a:t>XPlat</a:t>
            </a:r>
            <a:r>
              <a:rPr lang="en-US" dirty="0"/>
              <a:t> Command-Line Interface (CLI)</a:t>
            </a:r>
          </a:p>
        </p:txBody>
      </p:sp>
    </p:spTree>
    <p:extLst>
      <p:ext uri="{BB962C8B-B14F-4D97-AF65-F5344CB8AC3E}">
        <p14:creationId xmlns:p14="http://schemas.microsoft.com/office/powerpoint/2010/main" val="181841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Developer Benefits</a:t>
            </a:r>
          </a:p>
        </p:txBody>
      </p:sp>
    </p:spTree>
    <p:extLst>
      <p:ext uri="{BB962C8B-B14F-4D97-AF65-F5344CB8AC3E}">
        <p14:creationId xmlns:p14="http://schemas.microsoft.com/office/powerpoint/2010/main" val="63303481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p:cNvSpPr>
            <a:spLocks noGrp="1"/>
          </p:cNvSpPr>
          <p:nvPr>
            <p:ph type="body" sz="quarter" idx="13"/>
          </p:nvPr>
        </p:nvSpPr>
        <p:spPr>
          <a:xfrm>
            <a:off x="4781198" y="2871479"/>
            <a:ext cx="7229778" cy="3771022"/>
          </a:xfrm>
        </p:spPr>
        <p:txBody>
          <a:bodyPr vert="horz" wrap="square" lIns="179285" tIns="143428" rIns="179285" bIns="143428" rtlCol="0">
            <a:noAutofit/>
          </a:bodyPr>
          <a:lstStyle/>
          <a:p>
            <a:pPr>
              <a:spcBef>
                <a:spcPts val="1176"/>
              </a:spcBef>
            </a:pPr>
            <a:r>
              <a:rPr lang="it-IT" sz="3137" dirty="0">
                <a:gradFill>
                  <a:gsLst>
                    <a:gs pos="90300">
                      <a:schemeClr val="accent1"/>
                    </a:gs>
                    <a:gs pos="0">
                      <a:schemeClr val="accent1"/>
                    </a:gs>
                  </a:gsLst>
                  <a:lin ang="0" scaled="0"/>
                </a:gradFill>
                <a:latin typeface="Segoe UI Light"/>
              </a:rPr>
              <a:t>Visual Studio subscription (paid, MPN,  or BizSpark)</a:t>
            </a:r>
          </a:p>
          <a:p>
            <a:pPr>
              <a:spcBef>
                <a:spcPts val="1176"/>
              </a:spcBef>
            </a:pPr>
            <a:r>
              <a:rPr lang="en-US" sz="1765" dirty="0">
                <a:gradFill>
                  <a:gsLst>
                    <a:gs pos="90300">
                      <a:schemeClr val="tx1"/>
                    </a:gs>
                    <a:gs pos="0">
                      <a:schemeClr val="tx1"/>
                    </a:gs>
                  </a:gsLst>
                  <a:lin ang="0" scaled="0"/>
                </a:gradFill>
              </a:rPr>
              <a:t>Try out different Azure services, experiment, and learn</a:t>
            </a:r>
          </a:p>
          <a:p>
            <a:pPr>
              <a:spcBef>
                <a:spcPts val="1176"/>
              </a:spcBef>
            </a:pPr>
            <a:r>
              <a:rPr lang="en-US" sz="1765" dirty="0">
                <a:gradFill>
                  <a:gsLst>
                    <a:gs pos="90300">
                      <a:schemeClr val="tx1"/>
                    </a:gs>
                    <a:gs pos="0">
                      <a:schemeClr val="tx1"/>
                    </a:gs>
                  </a:gsLst>
                  <a:lin ang="0" scaled="0"/>
                </a:gradFill>
              </a:rPr>
              <a:t>Provision developer machines with Visual Studio VMs in Azure</a:t>
            </a:r>
          </a:p>
          <a:p>
            <a:pPr>
              <a:spcBef>
                <a:spcPts val="1176"/>
              </a:spcBef>
            </a:pPr>
            <a:r>
              <a:rPr lang="en-US" sz="1765" dirty="0">
                <a:gradFill>
                  <a:gsLst>
                    <a:gs pos="90300">
                      <a:schemeClr val="tx1"/>
                    </a:gs>
                    <a:gs pos="0">
                      <a:schemeClr val="tx1"/>
                    </a:gs>
                  </a:gsLst>
                  <a:lin ang="0" scaled="0"/>
                </a:gradFill>
              </a:rPr>
              <a:t>Great for individual dev/test workloads</a:t>
            </a:r>
          </a:p>
          <a:p>
            <a:pPr>
              <a:spcBef>
                <a:spcPts val="1176"/>
              </a:spcBef>
            </a:pPr>
            <a:r>
              <a:rPr lang="en-US" sz="1765" dirty="0">
                <a:gradFill>
                  <a:gsLst>
                    <a:gs pos="90300">
                      <a:schemeClr val="tx1"/>
                    </a:gs>
                    <a:gs pos="0">
                      <a:schemeClr val="tx1"/>
                    </a:gs>
                  </a:gsLst>
                  <a:lin ang="0" scaled="0"/>
                </a:gradFill>
              </a:rPr>
              <a:t>Each Visual Studio subscriber gets up to $150 per month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to use for dev/test in Azure</a:t>
            </a:r>
          </a:p>
          <a:p>
            <a:pPr>
              <a:spcBef>
                <a:spcPts val="1176"/>
              </a:spcBef>
            </a:pPr>
            <a:r>
              <a:rPr lang="en-US" sz="1765" dirty="0">
                <a:gradFill>
                  <a:gsLst>
                    <a:gs pos="90300">
                      <a:schemeClr val="tx1"/>
                    </a:gs>
                    <a:gs pos="0">
                      <a:schemeClr val="tx1"/>
                    </a:gs>
                  </a:gsLst>
                  <a:lin ang="0" scaled="0"/>
                </a:gradFill>
              </a:rPr>
              <a:t>No charge for software installed for dev and test, plus access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to subscriber-only VM gallery and special dev/test rates on HDInsight, Web Apps, and Cloud Service instances</a:t>
            </a:r>
          </a:p>
        </p:txBody>
      </p:sp>
      <p:sp>
        <p:nvSpPr>
          <p:cNvPr id="2" name="Text Placeholder 1"/>
          <p:cNvSpPr>
            <a:spLocks noGrp="1"/>
          </p:cNvSpPr>
          <p:nvPr>
            <p:ph type="body" sz="quarter" idx="13"/>
          </p:nvPr>
        </p:nvSpPr>
        <p:spPr>
          <a:xfrm>
            <a:off x="4781198" y="1036080"/>
            <a:ext cx="7229778" cy="1462136"/>
          </a:xfrm>
        </p:spPr>
        <p:txBody>
          <a:bodyPr vert="horz" wrap="square" lIns="179285" tIns="143428" rIns="179285" bIns="143428" rtlCol="0">
            <a:noAutofit/>
          </a:bodyPr>
          <a:lstStyle/>
          <a:p>
            <a:pPr>
              <a:spcBef>
                <a:spcPts val="1176"/>
              </a:spcBef>
            </a:pPr>
            <a:r>
              <a:rPr lang="en-US" sz="3137" dirty="0">
                <a:gradFill>
                  <a:gsLst>
                    <a:gs pos="90300">
                      <a:schemeClr val="accent1"/>
                    </a:gs>
                    <a:gs pos="0">
                      <a:schemeClr val="accent1"/>
                    </a:gs>
                  </a:gsLst>
                  <a:lin ang="0" scaled="0"/>
                </a:gradFill>
                <a:latin typeface="+mj-lt"/>
              </a:rPr>
              <a:t>Visual Studio Dev Essentials (free)</a:t>
            </a:r>
          </a:p>
          <a:p>
            <a:pPr>
              <a:spcBef>
                <a:spcPts val="1176"/>
              </a:spcBef>
            </a:pPr>
            <a:r>
              <a:rPr lang="en-US" sz="1765" dirty="0">
                <a:gradFill>
                  <a:gsLst>
                    <a:gs pos="90300">
                      <a:schemeClr val="tx1"/>
                    </a:gs>
                    <a:gs pos="0">
                      <a:schemeClr val="tx1"/>
                    </a:gs>
                  </a:gsLst>
                  <a:lin ang="0" scaled="0"/>
                </a:gradFill>
              </a:rPr>
              <a:t>Not a Visual Studio subscriber? Get a $25 monthly Azure credit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by joining Visual Studio Dev Essentials</a:t>
            </a:r>
          </a:p>
        </p:txBody>
      </p:sp>
      <p:sp>
        <p:nvSpPr>
          <p:cNvPr id="5" name="TextBox 4"/>
          <p:cNvSpPr txBox="1"/>
          <p:nvPr/>
        </p:nvSpPr>
        <p:spPr>
          <a:xfrm>
            <a:off x="4781199" y="269880"/>
            <a:ext cx="6154301" cy="832764"/>
          </a:xfrm>
          <a:prstGeom prst="rect">
            <a:avLst/>
          </a:prstGeom>
          <a:noFill/>
        </p:spPr>
        <p:txBody>
          <a:bodyPr wrap="square" lIns="179285" tIns="143428" rIns="179285" bIns="143428" rtlCol="0">
            <a:spAutoFit/>
          </a:bodyPr>
          <a:lstStyle/>
          <a:p>
            <a:pPr defTabSz="914314">
              <a:lnSpc>
                <a:spcPct val="90000"/>
              </a:lnSpc>
              <a:spcBef>
                <a:spcPts val="1176"/>
              </a:spcBef>
              <a:defRPr/>
            </a:pPr>
            <a:r>
              <a:rPr lang="en-US" sz="3921" dirty="0">
                <a:solidFill>
                  <a:schemeClr val="tx2"/>
                </a:solidFill>
                <a:latin typeface="Segoe UI Light"/>
              </a:rPr>
              <a:t>Microsoft Azure benefits</a:t>
            </a:r>
          </a:p>
        </p:txBody>
      </p:sp>
      <p:sp>
        <p:nvSpPr>
          <p:cNvPr id="3" name="Rectangle 2"/>
          <p:cNvSpPr/>
          <p:nvPr/>
        </p:nvSpPr>
        <p:spPr>
          <a:xfrm>
            <a:off x="1" y="487"/>
            <a:ext cx="4788714" cy="6857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grpSp>
        <p:nvGrpSpPr>
          <p:cNvPr id="10" name="Group 9"/>
          <p:cNvGrpSpPr/>
          <p:nvPr/>
        </p:nvGrpSpPr>
        <p:grpSpPr>
          <a:xfrm>
            <a:off x="78188" y="269879"/>
            <a:ext cx="4641235" cy="3250193"/>
            <a:chOff x="79755" y="274794"/>
            <a:chExt cx="4734301" cy="3315366"/>
          </a:xfrm>
        </p:grpSpPr>
        <p:grpSp>
          <p:nvGrpSpPr>
            <p:cNvPr id="4" name="Group 3"/>
            <p:cNvGrpSpPr/>
            <p:nvPr/>
          </p:nvGrpSpPr>
          <p:grpSpPr>
            <a:xfrm>
              <a:off x="79755" y="274794"/>
              <a:ext cx="4656184" cy="3315366"/>
              <a:chOff x="79755" y="274794"/>
              <a:chExt cx="4656184" cy="3315366"/>
            </a:xfrm>
          </p:grpSpPr>
          <p:sp>
            <p:nvSpPr>
              <p:cNvPr id="9" name="Rectangle 8"/>
              <p:cNvSpPr/>
              <p:nvPr/>
            </p:nvSpPr>
            <p:spPr bwMode="auto">
              <a:xfrm>
                <a:off x="2363622" y="2188089"/>
                <a:ext cx="2342975" cy="140207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2" name="Rectangle 11"/>
              <p:cNvSpPr/>
              <p:nvPr/>
            </p:nvSpPr>
            <p:spPr bwMode="auto">
              <a:xfrm>
                <a:off x="2364241" y="671473"/>
                <a:ext cx="2342975" cy="140207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pic>
            <p:nvPicPr>
              <p:cNvPr id="13" name="Picture 12"/>
              <p:cNvPicPr>
                <a:picLocks noChangeAspect="1"/>
              </p:cNvPicPr>
              <p:nvPr/>
            </p:nvPicPr>
            <p:blipFill rotWithShape="1">
              <a:blip r:embed="rId3"/>
              <a:srcRect b="23298"/>
              <a:stretch/>
            </p:blipFill>
            <p:spPr>
              <a:xfrm>
                <a:off x="387834" y="985419"/>
                <a:ext cx="1676588" cy="697788"/>
              </a:xfrm>
              <a:prstGeom prst="rect">
                <a:avLst/>
              </a:prstGeom>
            </p:spPr>
          </p:pic>
          <p:pic>
            <p:nvPicPr>
              <p:cNvPr id="15" name="Picture 14"/>
              <p:cNvPicPr>
                <a:picLocks noChangeAspect="1"/>
              </p:cNvPicPr>
              <p:nvPr/>
            </p:nvPicPr>
            <p:blipFill rotWithShape="1">
              <a:blip r:embed="rId4"/>
              <a:srcRect b="22482"/>
              <a:stretch/>
            </p:blipFill>
            <p:spPr>
              <a:xfrm>
                <a:off x="2320754" y="2230466"/>
                <a:ext cx="2186402" cy="757123"/>
              </a:xfrm>
              <a:prstGeom prst="rect">
                <a:avLst/>
              </a:prstGeom>
            </p:spPr>
          </p:pic>
          <p:sp>
            <p:nvSpPr>
              <p:cNvPr id="16" name="Rectangle 15"/>
              <p:cNvSpPr/>
              <p:nvPr/>
            </p:nvSpPr>
            <p:spPr bwMode="auto">
              <a:xfrm>
                <a:off x="79755" y="2355146"/>
                <a:ext cx="2076242" cy="869406"/>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8" name="Rectangle 17"/>
              <p:cNvSpPr/>
              <p:nvPr/>
            </p:nvSpPr>
            <p:spPr bwMode="auto">
              <a:xfrm>
                <a:off x="2595111" y="1731549"/>
                <a:ext cx="1951884" cy="219167"/>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9" name="Rectangle 18"/>
              <p:cNvSpPr/>
              <p:nvPr/>
            </p:nvSpPr>
            <p:spPr bwMode="auto">
              <a:xfrm>
                <a:off x="198396" y="3243655"/>
                <a:ext cx="1951884" cy="219167"/>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21" name="TextBox 20"/>
              <p:cNvSpPr txBox="1"/>
              <p:nvPr/>
            </p:nvSpPr>
            <p:spPr>
              <a:xfrm>
                <a:off x="283561" y="1742884"/>
                <a:ext cx="2107161" cy="461665"/>
              </a:xfrm>
              <a:prstGeom prst="rect">
                <a:avLst/>
              </a:prstGeom>
              <a:noFill/>
            </p:spPr>
            <p:txBody>
              <a:bodyPr wrap="square" lIns="179285" tIns="143428" rIns="179285" bIns="143428" rtlCol="0">
                <a:spAutoFit/>
              </a:bodyPr>
              <a:lstStyle/>
              <a:p>
                <a:pPr defTabSz="913853">
                  <a:lnSpc>
                    <a:spcPct val="90000"/>
                  </a:lnSpc>
                  <a:defRPr/>
                </a:pPr>
                <a:r>
                  <a:rPr lang="en-US" sz="1176" b="1" kern="0" dirty="0">
                    <a:gradFill>
                      <a:gsLst>
                        <a:gs pos="90300">
                          <a:srgbClr val="505050"/>
                        </a:gs>
                        <a:gs pos="0">
                          <a:srgbClr val="505050"/>
                        </a:gs>
                      </a:gsLst>
                      <a:lin ang="0" scaled="0"/>
                    </a:gradFill>
                    <a:latin typeface="Segoe UI"/>
                  </a:rPr>
                  <a:t>3</a:t>
                </a:r>
                <a:r>
                  <a:rPr lang="en-US" sz="1176" kern="0" dirty="0">
                    <a:gradFill>
                      <a:gsLst>
                        <a:gs pos="90300">
                          <a:srgbClr val="505050"/>
                        </a:gs>
                        <a:gs pos="0">
                          <a:srgbClr val="505050"/>
                        </a:gs>
                      </a:gsLst>
                      <a:lin ang="0" scaled="0"/>
                    </a:gradFill>
                    <a:latin typeface="Segoe UI"/>
                  </a:rPr>
                  <a:t> VMs for</a:t>
                </a:r>
                <a:r>
                  <a:rPr lang="en-US" sz="1176" b="1" kern="0" dirty="0">
                    <a:gradFill>
                      <a:gsLst>
                        <a:gs pos="90300">
                          <a:srgbClr val="505050"/>
                        </a:gs>
                        <a:gs pos="0">
                          <a:srgbClr val="505050"/>
                        </a:gs>
                      </a:gsLst>
                      <a:lin ang="0" scaled="0"/>
                    </a:gradFill>
                    <a:latin typeface="Segoe UI"/>
                  </a:rPr>
                  <a:t> 8 </a:t>
                </a:r>
                <a:r>
                  <a:rPr lang="en-US" sz="1176" kern="0" dirty="0">
                    <a:gradFill>
                      <a:gsLst>
                        <a:gs pos="90300">
                          <a:srgbClr val="505050"/>
                        </a:gs>
                        <a:gs pos="0">
                          <a:srgbClr val="505050"/>
                        </a:gs>
                      </a:gsLst>
                      <a:lin ang="0" scaled="0"/>
                    </a:gradFill>
                    <a:latin typeface="Segoe UI"/>
                  </a:rPr>
                  <a:t>hours a day</a:t>
                </a:r>
              </a:p>
            </p:txBody>
          </p:sp>
          <p:sp>
            <p:nvSpPr>
              <p:cNvPr id="22" name="TextBox 21"/>
              <p:cNvSpPr txBox="1"/>
              <p:nvPr/>
            </p:nvSpPr>
            <p:spPr>
              <a:xfrm>
                <a:off x="2170602" y="1740930"/>
                <a:ext cx="2565337" cy="480131"/>
              </a:xfrm>
              <a:prstGeom prst="rect">
                <a:avLst/>
              </a:prstGeom>
              <a:noFill/>
            </p:spPr>
            <p:txBody>
              <a:bodyPr wrap="square" lIns="179285" tIns="143428" rIns="179285" bIns="143428" rtlCol="0">
                <a:spAutoFit/>
              </a:bodyPr>
              <a:lstStyle/>
              <a:p>
                <a:pPr defTabSz="913853">
                  <a:defRPr/>
                </a:pPr>
                <a:r>
                  <a:rPr lang="en-US" sz="1176" b="1" kern="0" dirty="0">
                    <a:gradFill>
                      <a:gsLst>
                        <a:gs pos="90300">
                          <a:srgbClr val="505050"/>
                        </a:gs>
                        <a:gs pos="0">
                          <a:srgbClr val="505050"/>
                        </a:gs>
                      </a:gsLst>
                      <a:lin ang="0" scaled="0"/>
                    </a:gradFill>
                    <a:latin typeface="Segoe UI"/>
                  </a:rPr>
                  <a:t>40</a:t>
                </a:r>
                <a:r>
                  <a:rPr lang="en-US" sz="1176" kern="0" dirty="0">
                    <a:gradFill>
                      <a:gsLst>
                        <a:gs pos="90300">
                          <a:srgbClr val="505050"/>
                        </a:gs>
                        <a:gs pos="0">
                          <a:srgbClr val="505050"/>
                        </a:gs>
                      </a:gsLst>
                      <a:lin ang="0" scaled="0"/>
                    </a:gradFill>
                    <a:latin typeface="Segoe UI"/>
                  </a:rPr>
                  <a:t> VMs for </a:t>
                </a:r>
                <a:r>
                  <a:rPr lang="en-US" sz="1176" b="1" kern="0" dirty="0">
                    <a:gradFill>
                      <a:gsLst>
                        <a:gs pos="90300">
                          <a:srgbClr val="505050"/>
                        </a:gs>
                        <a:gs pos="0">
                          <a:srgbClr val="505050"/>
                        </a:gs>
                      </a:gsLst>
                      <a:lin ang="0" scaled="0"/>
                    </a:gradFill>
                    <a:latin typeface="Segoe UI"/>
                  </a:rPr>
                  <a:t>20</a:t>
                </a:r>
                <a:r>
                  <a:rPr lang="en-US" sz="1176" kern="0" dirty="0">
                    <a:gradFill>
                      <a:gsLst>
                        <a:gs pos="90300">
                          <a:srgbClr val="505050"/>
                        </a:gs>
                        <a:gs pos="0">
                          <a:srgbClr val="505050"/>
                        </a:gs>
                      </a:gsLst>
                      <a:lin ang="0" scaled="0"/>
                    </a:gradFill>
                    <a:latin typeface="Segoe UI"/>
                  </a:rPr>
                  <a:t> hour load test</a:t>
                </a:r>
              </a:p>
            </p:txBody>
          </p:sp>
          <p:sp>
            <p:nvSpPr>
              <p:cNvPr id="23" name="TextBox 22"/>
              <p:cNvSpPr txBox="1"/>
              <p:nvPr/>
            </p:nvSpPr>
            <p:spPr>
              <a:xfrm>
                <a:off x="270177" y="2925362"/>
                <a:ext cx="1645549" cy="664797"/>
              </a:xfrm>
              <a:prstGeom prst="rect">
                <a:avLst/>
              </a:prstGeom>
              <a:noFill/>
            </p:spPr>
            <p:txBody>
              <a:bodyPr wrap="square" lIns="179285" tIns="143428" rIns="179285" bIns="143428" rtlCol="0">
                <a:spAutoFit/>
              </a:bodyPr>
              <a:lstStyle/>
              <a:p>
                <a:pPr defTabSz="913853">
                  <a:defRPr/>
                </a:pPr>
                <a:r>
                  <a:rPr lang="en-US" sz="1176" b="1" kern="0" dirty="0">
                    <a:gradFill>
                      <a:gsLst>
                        <a:gs pos="90300">
                          <a:srgbClr val="505050"/>
                        </a:gs>
                        <a:gs pos="0">
                          <a:srgbClr val="505050"/>
                        </a:gs>
                      </a:gsLst>
                      <a:lin ang="0" scaled="0"/>
                    </a:gradFill>
                    <a:latin typeface="Segoe UI"/>
                  </a:rPr>
                  <a:t>25</a:t>
                </a:r>
                <a:r>
                  <a:rPr lang="en-US" sz="1176" kern="0" dirty="0">
                    <a:gradFill>
                      <a:gsLst>
                        <a:gs pos="90300">
                          <a:srgbClr val="505050"/>
                        </a:gs>
                        <a:gs pos="0">
                          <a:srgbClr val="505050"/>
                        </a:gs>
                      </a:gsLst>
                      <a:lin ang="0" scaled="0"/>
                    </a:gradFill>
                    <a:latin typeface="Segoe UI"/>
                  </a:rPr>
                  <a:t> HDInsight nodes for </a:t>
                </a:r>
                <a:r>
                  <a:rPr lang="en-US" sz="1176" b="1" kern="0" dirty="0">
                    <a:gradFill>
                      <a:gsLst>
                        <a:gs pos="90300">
                          <a:srgbClr val="505050"/>
                        </a:gs>
                        <a:gs pos="0">
                          <a:srgbClr val="505050"/>
                        </a:gs>
                      </a:gsLst>
                      <a:lin ang="0" scaled="0"/>
                    </a:gradFill>
                    <a:latin typeface="Segoe UI"/>
                  </a:rPr>
                  <a:t>10</a:t>
                </a:r>
                <a:r>
                  <a:rPr lang="en-US" sz="1176" kern="0" dirty="0">
                    <a:gradFill>
                      <a:gsLst>
                        <a:gs pos="90300">
                          <a:srgbClr val="505050"/>
                        </a:gs>
                        <a:gs pos="0">
                          <a:srgbClr val="505050"/>
                        </a:gs>
                      </a:gsLst>
                      <a:lin ang="0" scaled="0"/>
                    </a:gradFill>
                    <a:latin typeface="Segoe UI"/>
                  </a:rPr>
                  <a:t> hours</a:t>
                </a:r>
              </a:p>
            </p:txBody>
          </p:sp>
          <p:sp>
            <p:nvSpPr>
              <p:cNvPr id="24" name="TextBox 23"/>
              <p:cNvSpPr txBox="1"/>
              <p:nvPr/>
            </p:nvSpPr>
            <p:spPr>
              <a:xfrm>
                <a:off x="2193148" y="3022345"/>
                <a:ext cx="2273974" cy="480131"/>
              </a:xfrm>
              <a:prstGeom prst="rect">
                <a:avLst/>
              </a:prstGeom>
              <a:noFill/>
            </p:spPr>
            <p:txBody>
              <a:bodyPr wrap="square" lIns="179285" tIns="143428" rIns="179285" bIns="143428" rtlCol="0">
                <a:spAutoFit/>
              </a:bodyPr>
              <a:lstStyle/>
              <a:p>
                <a:pPr defTabSz="913853">
                  <a:defRPr/>
                </a:pPr>
                <a:r>
                  <a:rPr lang="en-US" sz="1176" kern="0" dirty="0">
                    <a:gradFill>
                      <a:gsLst>
                        <a:gs pos="90300">
                          <a:srgbClr val="505050"/>
                        </a:gs>
                        <a:gs pos="0">
                          <a:srgbClr val="505050"/>
                        </a:gs>
                      </a:gsLst>
                      <a:lin ang="0" scaled="0"/>
                    </a:gradFill>
                    <a:latin typeface="Segoe UI"/>
                  </a:rPr>
                  <a:t>Up to </a:t>
                </a:r>
                <a:r>
                  <a:rPr lang="en-US" sz="1176" b="1" kern="0" dirty="0">
                    <a:gradFill>
                      <a:gsLst>
                        <a:gs pos="90300">
                          <a:srgbClr val="505050"/>
                        </a:gs>
                        <a:gs pos="0">
                          <a:srgbClr val="505050"/>
                        </a:gs>
                      </a:gsLst>
                      <a:lin ang="0" scaled="0"/>
                    </a:gradFill>
                    <a:latin typeface="Segoe UI"/>
                  </a:rPr>
                  <a:t>50</a:t>
                </a:r>
                <a:r>
                  <a:rPr lang="en-US" sz="1176" kern="0" dirty="0">
                    <a:gradFill>
                      <a:gsLst>
                        <a:gs pos="90300">
                          <a:srgbClr val="505050"/>
                        </a:gs>
                        <a:gs pos="0">
                          <a:srgbClr val="505050"/>
                        </a:gs>
                      </a:gsLst>
                      <a:lin ang="0" scaled="0"/>
                    </a:gradFill>
                    <a:latin typeface="Segoe UI"/>
                  </a:rPr>
                  <a:t> websites </a:t>
                </a:r>
                <a:r>
                  <a:rPr lang="en-US" sz="1176" b="1" kern="0" dirty="0">
                    <a:gradFill>
                      <a:gsLst>
                        <a:gs pos="90300">
                          <a:srgbClr val="505050"/>
                        </a:gs>
                        <a:gs pos="0">
                          <a:srgbClr val="505050"/>
                        </a:gs>
                      </a:gsLst>
                      <a:lin ang="0" scaled="0"/>
                    </a:gradFill>
                    <a:latin typeface="Segoe UI"/>
                  </a:rPr>
                  <a:t>+</a:t>
                </a:r>
                <a:r>
                  <a:rPr lang="en-US" sz="1176" kern="0" dirty="0">
                    <a:gradFill>
                      <a:gsLst>
                        <a:gs pos="90300">
                          <a:srgbClr val="505050"/>
                        </a:gs>
                        <a:gs pos="0">
                          <a:srgbClr val="505050"/>
                        </a:gs>
                      </a:gsLst>
                      <a:lin ang="0" scaled="0"/>
                    </a:gradFill>
                    <a:latin typeface="Segoe UI"/>
                  </a:rPr>
                  <a:t> DB</a:t>
                </a:r>
              </a:p>
            </p:txBody>
          </p:sp>
          <p:pic>
            <p:nvPicPr>
              <p:cNvPr id="25" name="Picture 24"/>
              <p:cNvPicPr>
                <a:picLocks noChangeAspect="1"/>
              </p:cNvPicPr>
              <p:nvPr/>
            </p:nvPicPr>
            <p:blipFill>
              <a:blip r:embed="rId5"/>
              <a:stretch>
                <a:fillRect/>
              </a:stretch>
            </p:blipFill>
            <p:spPr>
              <a:xfrm>
                <a:off x="387834" y="2171670"/>
                <a:ext cx="1446881" cy="829056"/>
              </a:xfrm>
              <a:prstGeom prst="rect">
                <a:avLst/>
              </a:prstGeom>
            </p:spPr>
          </p:pic>
          <p:sp>
            <p:nvSpPr>
              <p:cNvPr id="27" name="Rectangle 26"/>
              <p:cNvSpPr/>
              <p:nvPr/>
            </p:nvSpPr>
            <p:spPr>
              <a:xfrm>
                <a:off x="274638" y="452765"/>
                <a:ext cx="1977552" cy="849463"/>
              </a:xfrm>
              <a:prstGeom prst="rect">
                <a:avLst/>
              </a:prstGeom>
            </p:spPr>
            <p:txBody>
              <a:bodyPr wrap="square" lIns="179285" tIns="143428" rIns="179285" bIns="143428">
                <a:spAutoFit/>
              </a:bodyPr>
              <a:lstStyle/>
              <a:p>
                <a:pPr defTabSz="914102" fontAlgn="base">
                  <a:lnSpc>
                    <a:spcPct val="90000"/>
                  </a:lnSpc>
                  <a:spcBef>
                    <a:spcPct val="0"/>
                  </a:spcBef>
                  <a:spcAft>
                    <a:spcPct val="0"/>
                  </a:spcAft>
                  <a:defRPr/>
                </a:pPr>
                <a:r>
                  <a:rPr lang="en-US" sz="3921" dirty="0">
                    <a:gradFill>
                      <a:gsLst>
                        <a:gs pos="90300">
                          <a:srgbClr val="505050"/>
                        </a:gs>
                        <a:gs pos="0">
                          <a:srgbClr val="505050"/>
                        </a:gs>
                      </a:gsLst>
                      <a:lin ang="0" scaled="0"/>
                    </a:gradFill>
                    <a:latin typeface="Segoe UI"/>
                    <a:ea typeface="Segoe UI" pitchFamily="34" charset="0"/>
                    <a:cs typeface="Segoe UI" pitchFamily="34" charset="0"/>
                  </a:rPr>
                  <a:t>$25</a:t>
                </a:r>
                <a:r>
                  <a:rPr lang="en-US" sz="1078" dirty="0">
                    <a:gradFill>
                      <a:gsLst>
                        <a:gs pos="90300">
                          <a:srgbClr val="505050"/>
                        </a:gs>
                        <a:gs pos="0">
                          <a:srgbClr val="505050"/>
                        </a:gs>
                      </a:gsLst>
                      <a:lin ang="0" scaled="0"/>
                    </a:gradFill>
                    <a:latin typeface="Segoe UI"/>
                    <a:ea typeface="Segoe UI" pitchFamily="34" charset="0"/>
                    <a:cs typeface="Segoe UI" pitchFamily="34" charset="0"/>
                  </a:rPr>
                  <a:t>/month </a:t>
                </a:r>
              </a:p>
            </p:txBody>
          </p:sp>
          <p:pic>
            <p:nvPicPr>
              <p:cNvPr id="28" name="Picture 27"/>
              <p:cNvPicPr>
                <a:picLocks noChangeAspect="1"/>
              </p:cNvPicPr>
              <p:nvPr/>
            </p:nvPicPr>
            <p:blipFill>
              <a:blip r:embed="rId6"/>
              <a:stretch>
                <a:fillRect/>
              </a:stretch>
            </p:blipFill>
            <p:spPr>
              <a:xfrm>
                <a:off x="2330307" y="967533"/>
                <a:ext cx="1900927" cy="834553"/>
              </a:xfrm>
              <a:prstGeom prst="rect">
                <a:avLst/>
              </a:prstGeom>
            </p:spPr>
          </p:pic>
          <p:sp>
            <p:nvSpPr>
              <p:cNvPr id="29" name="Rectangle 28"/>
              <p:cNvSpPr/>
              <p:nvPr/>
            </p:nvSpPr>
            <p:spPr>
              <a:xfrm>
                <a:off x="274638" y="274794"/>
                <a:ext cx="2109086" cy="489365"/>
              </a:xfrm>
              <a:prstGeom prst="rect">
                <a:avLst/>
              </a:prstGeom>
            </p:spPr>
            <p:txBody>
              <a:bodyPr wrap="square" lIns="179285" tIns="143428" rIns="179285" bIns="143428">
                <a:spAutoFit/>
              </a:bodyPr>
              <a:lstStyle/>
              <a:p>
                <a:pPr defTabSz="914102" fontAlgn="base">
                  <a:lnSpc>
                    <a:spcPct val="90000"/>
                  </a:lnSpc>
                  <a:spcBef>
                    <a:spcPct val="0"/>
                  </a:spcBef>
                  <a:spcAft>
                    <a:spcPct val="0"/>
                  </a:spcAft>
                  <a:defRPr/>
                </a:pPr>
                <a:r>
                  <a:rPr lang="en-US" sz="1372" dirty="0">
                    <a:solidFill>
                      <a:srgbClr val="FFFFFF">
                        <a:lumMod val="50000"/>
                      </a:srgbClr>
                    </a:solidFill>
                    <a:latin typeface="Segoe UI"/>
                  </a:rPr>
                  <a:t>DEV ESSENTIALS</a:t>
                </a:r>
              </a:p>
            </p:txBody>
          </p:sp>
        </p:grpSp>
        <p:pic>
          <p:nvPicPr>
            <p:cNvPr id="32" name="Picture 31"/>
            <p:cNvPicPr>
              <a:picLocks noChangeAspect="1"/>
            </p:cNvPicPr>
            <p:nvPr/>
          </p:nvPicPr>
          <p:blipFill rotWithShape="1">
            <a:blip r:embed="rId7" cstate="print">
              <a:extLst>
                <a:ext uri="{28A0092B-C50C-407E-A947-70E740481C1C}">
                  <a14:useLocalDpi xmlns:a14="http://schemas.microsoft.com/office/drawing/2010/main" val="0"/>
                </a:ext>
              </a:extLst>
            </a:blip>
            <a:srcRect l="73977"/>
            <a:stretch/>
          </p:blipFill>
          <p:spPr>
            <a:xfrm>
              <a:off x="3931979" y="720715"/>
              <a:ext cx="882077" cy="2853175"/>
            </a:xfrm>
            <a:prstGeom prst="rect">
              <a:avLst/>
            </a:prstGeom>
          </p:spPr>
        </p:pic>
      </p:grpSp>
      <p:grpSp>
        <p:nvGrpSpPr>
          <p:cNvPr id="6" name="Group 5"/>
          <p:cNvGrpSpPr/>
          <p:nvPr/>
        </p:nvGrpSpPr>
        <p:grpSpPr>
          <a:xfrm>
            <a:off x="277988" y="3640513"/>
            <a:ext cx="4441435" cy="3145657"/>
            <a:chOff x="283561" y="3713016"/>
            <a:chExt cx="4530495" cy="3208734"/>
          </a:xfrm>
        </p:grpSpPr>
        <p:sp>
          <p:nvSpPr>
            <p:cNvPr id="7" name="Rectangle 6"/>
            <p:cNvSpPr/>
            <p:nvPr/>
          </p:nvSpPr>
          <p:spPr bwMode="auto">
            <a:xfrm>
              <a:off x="283561" y="3713016"/>
              <a:ext cx="3038037" cy="1481036"/>
            </a:xfrm>
            <a:prstGeom prst="rect">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372" dirty="0">
                  <a:gradFill>
                    <a:gsLst>
                      <a:gs pos="90300">
                        <a:srgbClr val="505050"/>
                      </a:gs>
                      <a:gs pos="0">
                        <a:srgbClr val="505050"/>
                      </a:gs>
                    </a:gsLst>
                    <a:lin ang="0" scaled="0"/>
                  </a:gradFill>
                  <a:latin typeface="Segoe UI"/>
                  <a:ea typeface="Segoe UI" pitchFamily="34" charset="0"/>
                  <a:cs typeface="Segoe UI" pitchFamily="34" charset="0"/>
                </a:rPr>
                <a:t>PROFESSIONAL/TEST PROFESSIONAL</a:t>
              </a:r>
            </a:p>
            <a:p>
              <a:pPr defTabSz="914102" fontAlgn="base">
                <a:lnSpc>
                  <a:spcPct val="90000"/>
                </a:lnSpc>
                <a:spcBef>
                  <a:spcPct val="0"/>
                </a:spcBef>
                <a:spcAft>
                  <a:spcPct val="0"/>
                </a:spcAft>
                <a:defRPr/>
              </a:pPr>
              <a:r>
                <a:rPr lang="en-US" sz="3921" dirty="0">
                  <a:gradFill>
                    <a:gsLst>
                      <a:gs pos="90300">
                        <a:srgbClr val="505050"/>
                      </a:gs>
                      <a:gs pos="0">
                        <a:srgbClr val="505050"/>
                      </a:gs>
                    </a:gsLst>
                    <a:lin ang="0" scaled="0"/>
                  </a:gradFill>
                  <a:latin typeface="Segoe UI"/>
                  <a:ea typeface="Segoe UI" pitchFamily="34" charset="0"/>
                  <a:cs typeface="Segoe UI" pitchFamily="34" charset="0"/>
                </a:rPr>
                <a:t>$50</a:t>
              </a:r>
              <a:r>
                <a:rPr lang="en-US" sz="1176" dirty="0">
                  <a:gradFill>
                    <a:gsLst>
                      <a:gs pos="90300">
                        <a:srgbClr val="505050"/>
                      </a:gs>
                      <a:gs pos="0">
                        <a:srgbClr val="505050"/>
                      </a:gs>
                    </a:gsLst>
                    <a:lin ang="0" scaled="0"/>
                  </a:gradFill>
                  <a:latin typeface="Segoe UI"/>
                  <a:ea typeface="Segoe UI" pitchFamily="34" charset="0"/>
                  <a:cs typeface="Segoe UI" pitchFamily="34" charset="0"/>
                </a:rPr>
                <a:t>/month </a:t>
              </a:r>
            </a:p>
            <a:p>
              <a:pPr defTabSz="914102" fontAlgn="base">
                <a:lnSpc>
                  <a:spcPct val="90000"/>
                </a:lnSpc>
                <a:spcBef>
                  <a:spcPct val="0"/>
                </a:spcBef>
                <a:spcAft>
                  <a:spcPct val="0"/>
                </a:spcAft>
                <a:defRPr/>
              </a:pPr>
              <a:endParaRPr lang="en-US" sz="1568" dirty="0">
                <a:gradFill>
                  <a:gsLst>
                    <a:gs pos="90300">
                      <a:srgbClr val="00B0F0"/>
                    </a:gs>
                    <a:gs pos="0">
                      <a:srgbClr val="00B0F0"/>
                    </a:gs>
                  </a:gsLst>
                  <a:lin ang="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r>
                <a:rPr lang="en-US" sz="1372" dirty="0">
                  <a:gradFill>
                    <a:gsLst>
                      <a:gs pos="90300">
                        <a:srgbClr val="00B0F0"/>
                      </a:gs>
                      <a:gs pos="0">
                        <a:srgbClr val="00B0F0"/>
                      </a:gs>
                    </a:gsLst>
                    <a:lin ang="0" scaled="0"/>
                  </a:gradFill>
                  <a:latin typeface="Segoe UI"/>
                  <a:ea typeface="Segoe UI" pitchFamily="34" charset="0"/>
                  <a:cs typeface="Segoe UI" pitchFamily="34" charset="0"/>
                </a:rPr>
                <a:t>MSDN PLATFORMS</a:t>
              </a:r>
            </a:p>
            <a:p>
              <a:pPr defTabSz="914102" fontAlgn="base">
                <a:lnSpc>
                  <a:spcPct val="90000"/>
                </a:lnSpc>
                <a:spcBef>
                  <a:spcPct val="0"/>
                </a:spcBef>
                <a:spcAft>
                  <a:spcPct val="0"/>
                </a:spcAft>
                <a:defRPr/>
              </a:pPr>
              <a:r>
                <a:rPr lang="en-US" sz="3921" dirty="0">
                  <a:gradFill>
                    <a:gsLst>
                      <a:gs pos="90300">
                        <a:srgbClr val="00B0F0"/>
                      </a:gs>
                      <a:gs pos="0">
                        <a:srgbClr val="00B0F0"/>
                      </a:gs>
                    </a:gsLst>
                    <a:lin ang="0" scaled="0"/>
                  </a:gradFill>
                  <a:latin typeface="Segoe UI"/>
                  <a:ea typeface="Segoe UI" pitchFamily="34" charset="0"/>
                  <a:cs typeface="Segoe UI" pitchFamily="34" charset="0"/>
                </a:rPr>
                <a:t>$100</a:t>
              </a:r>
              <a:r>
                <a:rPr lang="en-US" sz="1176" dirty="0">
                  <a:gradFill>
                    <a:gsLst>
                      <a:gs pos="90300">
                        <a:srgbClr val="00B0F0"/>
                      </a:gs>
                      <a:gs pos="0">
                        <a:srgbClr val="00B0F0"/>
                      </a:gs>
                    </a:gsLst>
                    <a:lin ang="0" scaled="0"/>
                  </a:gradFill>
                  <a:latin typeface="Segoe UI"/>
                  <a:ea typeface="Segoe UI" pitchFamily="34" charset="0"/>
                  <a:cs typeface="Segoe UI" pitchFamily="34" charset="0"/>
                </a:rPr>
                <a:t>/month </a:t>
              </a:r>
            </a:p>
            <a:p>
              <a:pPr defTabSz="914102" fontAlgn="base">
                <a:lnSpc>
                  <a:spcPct val="90000"/>
                </a:lnSpc>
                <a:spcBef>
                  <a:spcPct val="0"/>
                </a:spcBef>
                <a:spcAft>
                  <a:spcPct val="0"/>
                </a:spcAft>
                <a:defRPr/>
              </a:pPr>
              <a:endParaRPr lang="en-US" sz="1568" dirty="0">
                <a:gradFill>
                  <a:gsLst>
                    <a:gs pos="90300">
                      <a:srgbClr val="505050"/>
                    </a:gs>
                    <a:gs pos="0">
                      <a:srgbClr val="505050"/>
                    </a:gs>
                  </a:gsLst>
                  <a:lin ang="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r>
                <a:rPr lang="en-US" sz="1372" dirty="0">
                  <a:gradFill>
                    <a:gsLst>
                      <a:gs pos="90300">
                        <a:srgbClr val="0070C0"/>
                      </a:gs>
                      <a:gs pos="0">
                        <a:srgbClr val="0070C0"/>
                      </a:gs>
                    </a:gsLst>
                    <a:lin ang="0" scaled="0"/>
                  </a:gradFill>
                  <a:latin typeface="Segoe UI"/>
                  <a:ea typeface="Segoe UI" pitchFamily="34" charset="0"/>
                  <a:cs typeface="Segoe UI" pitchFamily="34" charset="0"/>
                </a:rPr>
                <a:t>ENTERPRISE</a:t>
              </a:r>
            </a:p>
            <a:p>
              <a:pPr defTabSz="914102" fontAlgn="base">
                <a:lnSpc>
                  <a:spcPct val="90000"/>
                </a:lnSpc>
                <a:spcBef>
                  <a:spcPct val="0"/>
                </a:spcBef>
                <a:spcAft>
                  <a:spcPct val="0"/>
                </a:spcAft>
                <a:defRPr/>
              </a:pPr>
              <a:r>
                <a:rPr lang="en-US" sz="3921" dirty="0">
                  <a:gradFill>
                    <a:gsLst>
                      <a:gs pos="90300">
                        <a:srgbClr val="0070C0"/>
                      </a:gs>
                      <a:gs pos="0">
                        <a:srgbClr val="0070C0"/>
                      </a:gs>
                    </a:gsLst>
                    <a:lin ang="0" scaled="0"/>
                  </a:gradFill>
                  <a:latin typeface="Segoe UI"/>
                  <a:ea typeface="Segoe UI" pitchFamily="34" charset="0"/>
                  <a:cs typeface="Segoe UI" pitchFamily="34" charset="0"/>
                </a:rPr>
                <a:t>$150</a:t>
              </a:r>
              <a:r>
                <a:rPr lang="en-US" sz="1176" dirty="0">
                  <a:gradFill>
                    <a:gsLst>
                      <a:gs pos="90300">
                        <a:srgbClr val="0070C0"/>
                      </a:gs>
                      <a:gs pos="0">
                        <a:srgbClr val="0070C0"/>
                      </a:gs>
                    </a:gsLst>
                    <a:lin ang="0" scaled="0"/>
                  </a:gradFill>
                  <a:latin typeface="Segoe UI"/>
                  <a:ea typeface="Segoe UI" pitchFamily="34" charset="0"/>
                  <a:cs typeface="Segoe UI" pitchFamily="34" charset="0"/>
                </a:rPr>
                <a:t>/month</a:t>
              </a:r>
              <a:endParaRPr lang="en-US" sz="1765" dirty="0">
                <a:gradFill>
                  <a:gsLst>
                    <a:gs pos="90300">
                      <a:srgbClr val="0070C0"/>
                    </a:gs>
                    <a:gs pos="0">
                      <a:srgbClr val="0070C0"/>
                    </a:gs>
                  </a:gsLst>
                  <a:lin ang="0" scaled="0"/>
                </a:gradFill>
                <a:latin typeface="Segoe UI"/>
                <a:ea typeface="Segoe UI" pitchFamily="34" charset="0"/>
                <a:cs typeface="Segoe UI" pitchFamily="34" charset="0"/>
              </a:endParaRPr>
            </a:p>
          </p:txBody>
        </p:sp>
        <p:pic>
          <p:nvPicPr>
            <p:cNvPr id="30" name="Picture 29"/>
            <p:cNvPicPr>
              <a:picLocks noChangeAspect="1"/>
            </p:cNvPicPr>
            <p:nvPr/>
          </p:nvPicPr>
          <p:blipFill rotWithShape="1">
            <a:blip r:embed="rId8"/>
            <a:srcRect l="56583"/>
            <a:stretch/>
          </p:blipFill>
          <p:spPr>
            <a:xfrm>
              <a:off x="2275027" y="3856636"/>
              <a:ext cx="2169583" cy="3065114"/>
            </a:xfrm>
            <a:prstGeom prst="rect">
              <a:avLst/>
            </a:prstGeom>
          </p:spPr>
        </p:pic>
        <p:pic>
          <p:nvPicPr>
            <p:cNvPr id="33" name="Picture 32"/>
            <p:cNvPicPr>
              <a:picLocks noChangeAspect="1"/>
            </p:cNvPicPr>
            <p:nvPr/>
          </p:nvPicPr>
          <p:blipFill rotWithShape="1">
            <a:blip r:embed="rId7" cstate="print">
              <a:extLst>
                <a:ext uri="{28A0092B-C50C-407E-A947-70E740481C1C}">
                  <a14:useLocalDpi xmlns:a14="http://schemas.microsoft.com/office/drawing/2010/main" val="0"/>
                </a:ext>
              </a:extLst>
            </a:blip>
            <a:srcRect l="73977"/>
            <a:stretch/>
          </p:blipFill>
          <p:spPr>
            <a:xfrm>
              <a:off x="3931979" y="3912318"/>
              <a:ext cx="882077" cy="2853175"/>
            </a:xfrm>
            <a:prstGeom prst="rect">
              <a:avLst/>
            </a:prstGeom>
          </p:spPr>
        </p:pic>
      </p:grpSp>
    </p:spTree>
    <p:extLst>
      <p:ext uri="{BB962C8B-B14F-4D97-AF65-F5344CB8AC3E}">
        <p14:creationId xmlns:p14="http://schemas.microsoft.com/office/powerpoint/2010/main" val="59227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par>
                                <p:cTn id="12" presetID="2" presetClass="entr" presetSubtype="8" decel="100000" fill="hold" grpId="0" nodeType="withEffect">
                                  <p:stCondLst>
                                    <p:cond delay="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000" fill="hold"/>
                                        <p:tgtEl>
                                          <p:spTgt spid="2"/>
                                        </p:tgtEl>
                                        <p:attrNameLst>
                                          <p:attrName>ppt_x</p:attrName>
                                        </p:attrNameLst>
                                      </p:cBhvr>
                                      <p:tavLst>
                                        <p:tav tm="0">
                                          <p:val>
                                            <p:strVal val="0-#ppt_w/2"/>
                                          </p:val>
                                        </p:tav>
                                        <p:tav tm="100000">
                                          <p:val>
                                            <p:strVal val="#ppt_x"/>
                                          </p:val>
                                        </p:tav>
                                      </p:tavLst>
                                    </p:anim>
                                    <p:anim calcmode="lin" valueType="num">
                                      <p:cBhvr additive="base">
                                        <p:cTn id="15" dur="1000" fill="hold"/>
                                        <p:tgtEl>
                                          <p:spTgt spid="2"/>
                                        </p:tgtEl>
                                        <p:attrNameLst>
                                          <p:attrName>ppt_y</p:attrName>
                                        </p:attrNameLst>
                                      </p:cBhvr>
                                      <p:tavLst>
                                        <p:tav tm="0">
                                          <p:val>
                                            <p:strVal val="#ppt_y"/>
                                          </p:val>
                                        </p:tav>
                                        <p:tav tm="100000">
                                          <p:val>
                                            <p:strVal val="#ppt_y"/>
                                          </p:val>
                                        </p:tav>
                                      </p:tavLst>
                                    </p:anim>
                                  </p:childTnLst>
                                </p:cTn>
                              </p:par>
                              <p:par>
                                <p:cTn id="16" presetID="10" presetClass="entr" presetSubtype="0" fill="hold" grpId="1"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par>
                                <p:cTn id="19" presetID="10" presetClass="entr" presetSubtype="0" fill="hold" nodeType="withEffect">
                                  <p:stCondLst>
                                    <p:cond delay="10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decel="10000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fill="hold"/>
                                        <p:tgtEl>
                                          <p:spTgt spid="26"/>
                                        </p:tgtEl>
                                        <p:attrNameLst>
                                          <p:attrName>ppt_x</p:attrName>
                                        </p:attrNameLst>
                                      </p:cBhvr>
                                      <p:tavLst>
                                        <p:tav tm="0">
                                          <p:val>
                                            <p:strVal val="0-#ppt_w/2"/>
                                          </p:val>
                                        </p:tav>
                                        <p:tav tm="100000">
                                          <p:val>
                                            <p:strVal val="#ppt_x"/>
                                          </p:val>
                                        </p:tav>
                                      </p:tavLst>
                                    </p:anim>
                                    <p:anim calcmode="lin" valueType="num">
                                      <p:cBhvr additive="base">
                                        <p:cTn id="27" dur="1000" fill="hold"/>
                                        <p:tgtEl>
                                          <p:spTgt spid="26"/>
                                        </p:tgtEl>
                                        <p:attrNameLst>
                                          <p:attrName>ppt_y</p:attrName>
                                        </p:attrNameLst>
                                      </p:cBhvr>
                                      <p:tavLst>
                                        <p:tav tm="0">
                                          <p:val>
                                            <p:strVal val="#ppt_y"/>
                                          </p:val>
                                        </p:tav>
                                        <p:tav tm="100000">
                                          <p:val>
                                            <p:strVal val="#ppt_y"/>
                                          </p:val>
                                        </p:tav>
                                      </p:tavLst>
                                    </p:anim>
                                  </p:childTnLst>
                                </p:cTn>
                              </p:par>
                              <p:par>
                                <p:cTn id="28" presetID="10" presetClass="entr" presetSubtype="0" fill="hold" grpId="1"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childTnLst>
                                </p:cTn>
                              </p:par>
                              <p:par>
                                <p:cTn id="31" presetID="10" presetClass="entr" presetSubtype="0" fill="hold" nodeType="withEffect">
                                  <p:stCondLst>
                                    <p:cond delay="5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 grpId="0"/>
      <p:bldP spid="2" grpId="1"/>
      <p:bldP spid="5" grpId="0"/>
      <p:bldP spid="5"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Developer Subscriptions</a:t>
            </a:r>
          </a:p>
        </p:txBody>
      </p:sp>
      <p:sp>
        <p:nvSpPr>
          <p:cNvPr id="3" name="Text Placeholder 2"/>
          <p:cNvSpPr>
            <a:spLocks noGrp="1"/>
          </p:cNvSpPr>
          <p:nvPr>
            <p:ph type="body" sz="quarter" idx="10"/>
          </p:nvPr>
        </p:nvSpPr>
        <p:spPr>
          <a:xfrm>
            <a:off x="269239" y="1189177"/>
            <a:ext cx="11653523" cy="3382657"/>
          </a:xfrm>
        </p:spPr>
        <p:txBody>
          <a:bodyPr/>
          <a:lstStyle/>
          <a:p>
            <a:r>
              <a:rPr lang="en-US" dirty="0"/>
              <a:t>Office 365 Developer Site</a:t>
            </a:r>
          </a:p>
          <a:p>
            <a:pPr lvl="1"/>
            <a:r>
              <a:rPr lang="en-US" dirty="0"/>
              <a:t>Join the Office 365 Developer Program - </a:t>
            </a:r>
            <a:r>
              <a:rPr lang="en-US" dirty="0">
                <a:hlinkClick r:id="rId3"/>
              </a:rPr>
              <a:t>http://dev.office.com</a:t>
            </a:r>
            <a:endParaRPr lang="en-US" dirty="0"/>
          </a:p>
          <a:p>
            <a:r>
              <a:rPr lang="en-US" dirty="0"/>
              <a:t>Windows Azure</a:t>
            </a:r>
          </a:p>
          <a:p>
            <a:pPr lvl="1"/>
            <a:r>
              <a:rPr lang="en-US" dirty="0"/>
              <a:t>This is going to be used for authentication to Office 365</a:t>
            </a:r>
          </a:p>
          <a:p>
            <a:pPr lvl="2"/>
            <a:r>
              <a:rPr lang="en-US" dirty="0"/>
              <a:t>Azure trial: </a:t>
            </a:r>
            <a:r>
              <a:rPr lang="en-US" dirty="0">
                <a:hlinkClick r:id="rId4"/>
              </a:rPr>
              <a:t>https://azure.microsoft.com/en-us/pricing/free-trial/</a:t>
            </a:r>
            <a:endParaRPr lang="en-US" dirty="0"/>
          </a:p>
          <a:p>
            <a:r>
              <a:rPr lang="en-US" dirty="0"/>
              <a:t>Visual Studio</a:t>
            </a:r>
          </a:p>
          <a:p>
            <a:pPr lvl="1"/>
            <a:r>
              <a:rPr lang="en-US" dirty="0">
                <a:hlinkClick r:id="rId5"/>
              </a:rPr>
              <a:t>https://www.visualstudio.com/dev-essentials/</a:t>
            </a:r>
            <a:r>
              <a:rPr lang="en-US" dirty="0"/>
              <a:t> </a:t>
            </a:r>
          </a:p>
        </p:txBody>
      </p:sp>
    </p:spTree>
    <p:extLst>
      <p:ext uri="{BB962C8B-B14F-4D97-AF65-F5344CB8AC3E}">
        <p14:creationId xmlns:p14="http://schemas.microsoft.com/office/powerpoint/2010/main" val="353335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Getting Started Now</a:t>
            </a:r>
            <a:endParaRPr lang="en-US" dirty="0"/>
          </a:p>
        </p:txBody>
      </p:sp>
      <p:sp>
        <p:nvSpPr>
          <p:cNvPr id="2" name="Text Placeholder 1"/>
          <p:cNvSpPr>
            <a:spLocks noGrp="1"/>
          </p:cNvSpPr>
          <p:nvPr>
            <p:ph type="body" sz="quarter" idx="10"/>
          </p:nvPr>
        </p:nvSpPr>
        <p:spPr/>
        <p:txBody>
          <a:bodyPr/>
          <a:lstStyle/>
          <a:p>
            <a:r>
              <a:rPr lang="en-US"/>
              <a:t>Developer portals</a:t>
            </a:r>
          </a:p>
          <a:p>
            <a:pPr lvl="1"/>
            <a:r>
              <a:rPr lang="en-US">
                <a:hlinkClick r:id="rId2"/>
              </a:rPr>
              <a:t>dev.onedrive.com</a:t>
            </a:r>
            <a:endParaRPr lang="en-US"/>
          </a:p>
          <a:p>
            <a:pPr lvl="1"/>
            <a:r>
              <a:rPr lang="en-US">
                <a:hlinkClick r:id="rId3"/>
              </a:rPr>
              <a:t>dev.office.com</a:t>
            </a:r>
            <a:endParaRPr lang="en-US"/>
          </a:p>
          <a:p>
            <a:pPr lvl="1"/>
            <a:r>
              <a:rPr lang="en-US">
                <a:hlinkClick r:id="rId4"/>
              </a:rPr>
              <a:t>OneDrive on GitHub</a:t>
            </a:r>
            <a:endParaRPr lang="en-US"/>
          </a:p>
          <a:p>
            <a:r>
              <a:rPr lang="en-US"/>
              <a:t>Samples and demos are available today</a:t>
            </a:r>
          </a:p>
          <a:p>
            <a:pPr lvl="1"/>
            <a:r>
              <a:rPr lang="en-US"/>
              <a:t>All the demos from this session are available on GitHub right now.</a:t>
            </a:r>
          </a:p>
          <a:p>
            <a:r>
              <a:rPr lang="en-US"/>
              <a:t>Use the SDKs</a:t>
            </a:r>
          </a:p>
          <a:p>
            <a:pPr lvl="1"/>
            <a:r>
              <a:rPr lang="en-US"/>
              <a:t>Graph SDKs are coming soon. </a:t>
            </a:r>
          </a:p>
          <a:p>
            <a:pPr lvl="1"/>
            <a:r>
              <a:rPr lang="en-US"/>
              <a:t>OneDrive SDK is available for .NET, iOS, Android, and Python.</a:t>
            </a:r>
          </a:p>
          <a:p>
            <a:pPr lvl="1"/>
            <a:r>
              <a:rPr lang="en-US"/>
              <a:t>These provide authentication, service discovery, and easy-of-use for the REST API on these platforms.</a:t>
            </a:r>
            <a:endParaRPr lang="en-US" dirty="0"/>
          </a:p>
        </p:txBody>
      </p:sp>
    </p:spTree>
    <p:extLst>
      <p:ext uri="{BB962C8B-B14F-4D97-AF65-F5344CB8AC3E}">
        <p14:creationId xmlns:p14="http://schemas.microsoft.com/office/powerpoint/2010/main" val="216431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sp>
        <p:nvSpPr>
          <p:cNvPr id="5" name="Picture Placeholder 4"/>
          <p:cNvSpPr>
            <a:spLocks noGrp="1"/>
          </p:cNvSpPr>
          <p:nvPr>
            <p:ph type="pic" sz="quarter" idx="10"/>
          </p:nvPr>
        </p:nvSpPr>
        <p:spPr/>
      </p:sp>
    </p:spTree>
    <p:extLst>
      <p:ext uri="{BB962C8B-B14F-4D97-AF65-F5344CB8AC3E}">
        <p14:creationId xmlns:p14="http://schemas.microsoft.com/office/powerpoint/2010/main" val="307866275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375680"/>
      </p:ext>
    </p:extLst>
  </p:cSld>
  <p:clrMapOvr>
    <a:masterClrMapping/>
  </p:clrMapOvr>
  <p:transition>
    <p:fade/>
  </p:transition>
</p:sld>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18</TotalTime>
  <Words>2233</Words>
  <Application>Microsoft Office PowerPoint</Application>
  <PresentationFormat>Widescreen</PresentationFormat>
  <Paragraphs>361</Paragraphs>
  <Slides>39</Slides>
  <Notes>19</Notes>
  <HiddenSlides>3</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39</vt:i4>
      </vt:variant>
    </vt:vector>
  </HeadingPairs>
  <TitlesOfParts>
    <vt:vector size="48" baseType="lpstr">
      <vt:lpstr>ＭＳ Ｐゴシック</vt:lpstr>
      <vt:lpstr>Arial</vt:lpstr>
      <vt:lpstr>Calibri</vt:lpstr>
      <vt:lpstr>Consolas</vt:lpstr>
      <vt:lpstr>Segoe UI</vt:lpstr>
      <vt:lpstr>Segoe UI Light</vt:lpstr>
      <vt:lpstr>Wingdings</vt:lpstr>
      <vt:lpstr>WHITE TEMPLATE</vt:lpstr>
      <vt:lpstr>COLOR TEMPLATE</vt:lpstr>
      <vt:lpstr>Azure and Office 365 DevCamp – Developer Tools</vt:lpstr>
      <vt:lpstr>Agenda</vt:lpstr>
      <vt:lpstr>Developer Environment Options</vt:lpstr>
      <vt:lpstr>A Suite of Azure Developer Tools and SDKs</vt:lpstr>
      <vt:lpstr>Dev Box in the Cloud</vt:lpstr>
      <vt:lpstr>Azure DevTest Labs  </vt:lpstr>
      <vt:lpstr>Tools</vt:lpstr>
      <vt:lpstr>Tools and SDKs</vt:lpstr>
      <vt:lpstr>Azure Tools  </vt:lpstr>
      <vt:lpstr>PowerPoint Presentation</vt:lpstr>
      <vt:lpstr>Azure XPlat Command-Line Interface (CLI)</vt:lpstr>
      <vt:lpstr>Azure Storage Explorer</vt:lpstr>
      <vt:lpstr>Visual Studio Code</vt:lpstr>
      <vt:lpstr>Office365 Developer Tools</vt:lpstr>
      <vt:lpstr>Links and resources </vt:lpstr>
      <vt:lpstr>.NET + Azure</vt:lpstr>
      <vt:lpstr>.NET today</vt:lpstr>
      <vt:lpstr>Visual Studio</vt:lpstr>
      <vt:lpstr>Docker Tools for Visual Studio 2015 (Preview)</vt:lpstr>
      <vt:lpstr>Demo</vt:lpstr>
      <vt:lpstr>Java + Azure </vt:lpstr>
      <vt:lpstr>Java Dev Center – azure.com/java </vt:lpstr>
      <vt:lpstr>Java deployment in Azure</vt:lpstr>
      <vt:lpstr>Azure Toolkit for Eclipse/for IntelliJ</vt:lpstr>
      <vt:lpstr>PowerPoint Presentation</vt:lpstr>
      <vt:lpstr>PowerPoint Presentation</vt:lpstr>
      <vt:lpstr>SDKs for Java</vt:lpstr>
      <vt:lpstr>Node.js + Azure </vt:lpstr>
      <vt:lpstr>Node Dev Center – azure.com/node </vt:lpstr>
      <vt:lpstr>azure.github.io</vt:lpstr>
      <vt:lpstr>Node.js tools for Visual Studio</vt:lpstr>
      <vt:lpstr>SDKs for Node</vt:lpstr>
      <vt:lpstr>Demo</vt:lpstr>
      <vt:lpstr>Developer Benefits</vt:lpstr>
      <vt:lpstr>PowerPoint Presentation</vt:lpstr>
      <vt:lpstr>Developer Subscriptions</vt:lpstr>
      <vt:lpstr>Getting Started Now</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and Office 365 DevCamp – Developer Tools</dc:title>
  <dc:creator>Israel Vega Jr.</dc:creator>
  <cp:lastModifiedBy>Israel Vega Jr.</cp:lastModifiedBy>
  <cp:revision>57</cp:revision>
  <dcterms:created xsi:type="dcterms:W3CDTF">2016-09-30T21:57:34Z</dcterms:created>
  <dcterms:modified xsi:type="dcterms:W3CDTF">2017-01-03T22:17:56Z</dcterms:modified>
</cp:coreProperties>
</file>